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9"/>
  </p:notesMasterIdLst>
  <p:handoutMasterIdLst>
    <p:handoutMasterId r:id="rId30"/>
  </p:handoutMasterIdLst>
  <p:sldIdLst>
    <p:sldId id="260" r:id="rId2"/>
    <p:sldId id="275" r:id="rId3"/>
    <p:sldId id="311" r:id="rId4"/>
    <p:sldId id="276" r:id="rId5"/>
    <p:sldId id="277" r:id="rId6"/>
    <p:sldId id="305" r:id="rId7"/>
    <p:sldId id="278" r:id="rId8"/>
    <p:sldId id="306" r:id="rId9"/>
    <p:sldId id="292" r:id="rId10"/>
    <p:sldId id="294" r:id="rId11"/>
    <p:sldId id="326" r:id="rId12"/>
    <p:sldId id="296" r:id="rId13"/>
    <p:sldId id="297" r:id="rId14"/>
    <p:sldId id="328" r:id="rId15"/>
    <p:sldId id="318" r:id="rId16"/>
    <p:sldId id="299" r:id="rId17"/>
    <p:sldId id="300" r:id="rId18"/>
    <p:sldId id="302" r:id="rId19"/>
    <p:sldId id="307" r:id="rId20"/>
    <p:sldId id="310" r:id="rId21"/>
    <p:sldId id="320" r:id="rId22"/>
    <p:sldId id="314" r:id="rId23"/>
    <p:sldId id="285" r:id="rId24"/>
    <p:sldId id="316" r:id="rId25"/>
    <p:sldId id="322" r:id="rId26"/>
    <p:sldId id="327" r:id="rId27"/>
    <p:sldId id="287" r:id="rId28"/>
  </p:sldIdLst>
  <p:sldSz cx="9144000" cy="6858000" type="screen4x3"/>
  <p:notesSz cx="6797675" cy="9926638"/>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6666"/>
    <a:srgbClr val="FF3300"/>
    <a:srgbClr val="FF0000"/>
    <a:srgbClr val="CEFA8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5392" autoAdjust="0"/>
  </p:normalViewPr>
  <p:slideViewPr>
    <p:cSldViewPr>
      <p:cViewPr varScale="1">
        <p:scale>
          <a:sx n="65" d="100"/>
          <a:sy n="65" d="100"/>
        </p:scale>
        <p:origin x="1292" y="40"/>
      </p:cViewPr>
      <p:guideLst>
        <p:guide orient="horz" pos="2160"/>
        <p:guide pos="2880"/>
      </p:guideLst>
    </p:cSldViewPr>
  </p:slideViewPr>
  <p:notesTextViewPr>
    <p:cViewPr>
      <p:scale>
        <a:sx n="1" d="1"/>
        <a:sy n="1" d="1"/>
      </p:scale>
      <p:origin x="0" y="0"/>
    </p:cViewPr>
  </p:notesTextViewPr>
  <p:sorterViewPr>
    <p:cViewPr>
      <p:scale>
        <a:sx n="170" d="100"/>
        <a:sy n="170" d="100"/>
      </p:scale>
      <p:origin x="0" y="9162"/>
    </p:cViewPr>
  </p:sorterViewPr>
  <p:notesViewPr>
    <p:cSldViewPr>
      <p:cViewPr varScale="1">
        <p:scale>
          <a:sx n="87" d="100"/>
          <a:sy n="87" d="100"/>
        </p:scale>
        <p:origin x="-1902" y="424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1" y="0"/>
            <a:ext cx="2945984" cy="496574"/>
          </a:xfrm>
          <a:prstGeom prst="rect">
            <a:avLst/>
          </a:prstGeom>
        </p:spPr>
        <p:txBody>
          <a:bodyPr vert="horz" lIns="93113" tIns="46557" rIns="93113" bIns="46557" rtlCol="0"/>
          <a:lstStyle>
            <a:lvl1pPr algn="l">
              <a:defRPr sz="1200"/>
            </a:lvl1pPr>
          </a:lstStyle>
          <a:p>
            <a:endParaRPr lang="is-IS" dirty="0"/>
          </a:p>
        </p:txBody>
      </p:sp>
      <p:sp>
        <p:nvSpPr>
          <p:cNvPr id="3" name="Dagsetningarstaðgengill 2"/>
          <p:cNvSpPr>
            <a:spLocks noGrp="1"/>
          </p:cNvSpPr>
          <p:nvPr>
            <p:ph type="dt" sz="quarter" idx="1"/>
          </p:nvPr>
        </p:nvSpPr>
        <p:spPr>
          <a:xfrm>
            <a:off x="3850069" y="0"/>
            <a:ext cx="2945984" cy="496574"/>
          </a:xfrm>
          <a:prstGeom prst="rect">
            <a:avLst/>
          </a:prstGeom>
        </p:spPr>
        <p:txBody>
          <a:bodyPr vert="horz" lIns="93113" tIns="46557" rIns="93113" bIns="46557" rtlCol="0"/>
          <a:lstStyle>
            <a:lvl1pPr algn="r">
              <a:defRPr sz="1200"/>
            </a:lvl1pPr>
          </a:lstStyle>
          <a:p>
            <a:fld id="{AE1759B4-7FCD-4BEA-89F7-7E4FE8CE58F3}" type="datetimeFigureOut">
              <a:rPr lang="is-IS" smtClean="0"/>
              <a:t>18.3.2018</a:t>
            </a:fld>
            <a:endParaRPr lang="is-IS" dirty="0"/>
          </a:p>
        </p:txBody>
      </p:sp>
      <p:sp>
        <p:nvSpPr>
          <p:cNvPr id="4" name="Síðufótarstaðgengill 3"/>
          <p:cNvSpPr>
            <a:spLocks noGrp="1"/>
          </p:cNvSpPr>
          <p:nvPr>
            <p:ph type="ftr" sz="quarter" idx="2"/>
          </p:nvPr>
        </p:nvSpPr>
        <p:spPr>
          <a:xfrm>
            <a:off x="1" y="9428451"/>
            <a:ext cx="2945984" cy="496574"/>
          </a:xfrm>
          <a:prstGeom prst="rect">
            <a:avLst/>
          </a:prstGeom>
        </p:spPr>
        <p:txBody>
          <a:bodyPr vert="horz" lIns="93113" tIns="46557" rIns="93113" bIns="46557" rtlCol="0" anchor="b"/>
          <a:lstStyle>
            <a:lvl1pPr algn="l">
              <a:defRPr sz="1200"/>
            </a:lvl1pPr>
          </a:lstStyle>
          <a:p>
            <a:endParaRPr lang="is-IS" dirty="0"/>
          </a:p>
        </p:txBody>
      </p:sp>
      <p:sp>
        <p:nvSpPr>
          <p:cNvPr id="5" name="Skyggnunúmersstaðgengill 4"/>
          <p:cNvSpPr>
            <a:spLocks noGrp="1"/>
          </p:cNvSpPr>
          <p:nvPr>
            <p:ph type="sldNum" sz="quarter" idx="3"/>
          </p:nvPr>
        </p:nvSpPr>
        <p:spPr>
          <a:xfrm>
            <a:off x="3850069" y="9428451"/>
            <a:ext cx="2945984" cy="496574"/>
          </a:xfrm>
          <a:prstGeom prst="rect">
            <a:avLst/>
          </a:prstGeom>
        </p:spPr>
        <p:txBody>
          <a:bodyPr vert="horz" lIns="93113" tIns="46557" rIns="93113" bIns="46557" rtlCol="0" anchor="b"/>
          <a:lstStyle>
            <a:lvl1pPr algn="r">
              <a:defRPr sz="1200"/>
            </a:lvl1pPr>
          </a:lstStyle>
          <a:p>
            <a:fld id="{1561A3A8-EB4C-4B82-83D1-2A3B9687FE7F}" type="slidenum">
              <a:rPr lang="is-IS" smtClean="0"/>
              <a:t>‹#›</a:t>
            </a:fld>
            <a:endParaRPr lang="is-IS" dirty="0"/>
          </a:p>
        </p:txBody>
      </p:sp>
    </p:spTree>
    <p:extLst>
      <p:ext uri="{BB962C8B-B14F-4D97-AF65-F5344CB8AC3E}">
        <p14:creationId xmlns:p14="http://schemas.microsoft.com/office/powerpoint/2010/main" val="2101940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3113" tIns="46557" rIns="93113" bIns="46557" rtlCol="0"/>
          <a:lstStyle>
            <a:lvl1pPr algn="l">
              <a:defRPr sz="1200"/>
            </a:lvl1pPr>
          </a:lstStyle>
          <a:p>
            <a:endParaRPr lang="is-IS" dirty="0"/>
          </a:p>
        </p:txBody>
      </p:sp>
      <p:sp>
        <p:nvSpPr>
          <p:cNvPr id="3" name="Date Placeholder 2"/>
          <p:cNvSpPr>
            <a:spLocks noGrp="1"/>
          </p:cNvSpPr>
          <p:nvPr>
            <p:ph type="dt" idx="1"/>
          </p:nvPr>
        </p:nvSpPr>
        <p:spPr>
          <a:xfrm>
            <a:off x="3850443" y="0"/>
            <a:ext cx="2945659" cy="496332"/>
          </a:xfrm>
          <a:prstGeom prst="rect">
            <a:avLst/>
          </a:prstGeom>
        </p:spPr>
        <p:txBody>
          <a:bodyPr vert="horz" lIns="93113" tIns="46557" rIns="93113" bIns="46557" rtlCol="0"/>
          <a:lstStyle>
            <a:lvl1pPr algn="r">
              <a:defRPr sz="1200"/>
            </a:lvl1pPr>
          </a:lstStyle>
          <a:p>
            <a:fld id="{0424D29C-B5CB-4402-B393-7601FC718F8F}" type="datetimeFigureOut">
              <a:rPr lang="is-IS" smtClean="0"/>
              <a:pPr/>
              <a:t>18.3.2018</a:t>
            </a:fld>
            <a:endParaRPr lang="is-I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13" tIns="46557" rIns="93113" bIns="46557" rtlCol="0" anchor="ctr"/>
          <a:lstStyle/>
          <a:p>
            <a:endParaRPr lang="is-I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3113" tIns="46557" rIns="93113" bIns="4655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1" y="9428584"/>
            <a:ext cx="2945659" cy="496332"/>
          </a:xfrm>
          <a:prstGeom prst="rect">
            <a:avLst/>
          </a:prstGeom>
        </p:spPr>
        <p:txBody>
          <a:bodyPr vert="horz" lIns="93113" tIns="46557" rIns="93113" bIns="46557" rtlCol="0" anchor="b"/>
          <a:lstStyle>
            <a:lvl1pPr algn="l">
              <a:defRPr sz="1200"/>
            </a:lvl1pPr>
          </a:lstStyle>
          <a:p>
            <a:endParaRPr lang="is-IS"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3113" tIns="46557" rIns="93113" bIns="46557" rtlCol="0" anchor="b"/>
          <a:lstStyle>
            <a:lvl1pPr algn="r">
              <a:defRPr sz="1200"/>
            </a:lvl1pPr>
          </a:lstStyle>
          <a:p>
            <a:fld id="{76FF84A1-0711-4AF1-8D36-08AC5B13F7DC}" type="slidenum">
              <a:rPr lang="is-IS" smtClean="0"/>
              <a:pPr/>
              <a:t>‹#›</a:t>
            </a:fld>
            <a:endParaRPr lang="is-IS" dirty="0"/>
          </a:p>
        </p:txBody>
      </p:sp>
    </p:spTree>
    <p:extLst>
      <p:ext uri="{BB962C8B-B14F-4D97-AF65-F5344CB8AC3E}">
        <p14:creationId xmlns:p14="http://schemas.microsoft.com/office/powerpoint/2010/main" val="249867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76FF84A1-0711-4AF1-8D36-08AC5B13F7DC}" type="slidenum">
              <a:rPr lang="is-IS" smtClean="0"/>
              <a:pPr/>
              <a:t>1</a:t>
            </a:fld>
            <a:endParaRPr lang="is-IS"/>
          </a:p>
        </p:txBody>
      </p:sp>
    </p:spTree>
    <p:extLst>
      <p:ext uri="{BB962C8B-B14F-4D97-AF65-F5344CB8AC3E}">
        <p14:creationId xmlns:p14="http://schemas.microsoft.com/office/powerpoint/2010/main" val="192225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76FF84A1-0711-4AF1-8D36-08AC5B13F7DC}" type="slidenum">
              <a:rPr lang="is-IS" smtClean="0"/>
              <a:pPr/>
              <a:t>2</a:t>
            </a:fld>
            <a:endParaRPr lang="is-IS"/>
          </a:p>
        </p:txBody>
      </p:sp>
    </p:spTree>
    <p:extLst>
      <p:ext uri="{BB962C8B-B14F-4D97-AF65-F5344CB8AC3E}">
        <p14:creationId xmlns:p14="http://schemas.microsoft.com/office/powerpoint/2010/main" val="250503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defTabSz="931134">
              <a:defRPr/>
            </a:pPr>
            <a:r>
              <a:rPr lang="en-US" dirty="0" smtClean="0"/>
              <a:t>The school bands are located in a school building one in each school quarter Students gather from the </a:t>
            </a:r>
            <a:r>
              <a:rPr lang="en-US" dirty="0" err="1" smtClean="0"/>
              <a:t>neighbourhood</a:t>
            </a:r>
            <a:r>
              <a:rPr lang="en-US" dirty="0" smtClean="0"/>
              <a:t> schools to play in the bands</a:t>
            </a:r>
          </a:p>
          <a:p>
            <a:endParaRPr lang="is-IS" dirty="0"/>
          </a:p>
        </p:txBody>
      </p:sp>
      <p:sp>
        <p:nvSpPr>
          <p:cNvPr id="4" name="Skyggnunúmersstaðgengill 3"/>
          <p:cNvSpPr>
            <a:spLocks noGrp="1"/>
          </p:cNvSpPr>
          <p:nvPr>
            <p:ph type="sldNum" sz="quarter" idx="10"/>
          </p:nvPr>
        </p:nvSpPr>
        <p:spPr/>
        <p:txBody>
          <a:bodyPr/>
          <a:lstStyle/>
          <a:p>
            <a:fld id="{76FF84A1-0711-4AF1-8D36-08AC5B13F7DC}" type="slidenum">
              <a:rPr lang="is-IS" smtClean="0"/>
              <a:pPr/>
              <a:t>6</a:t>
            </a:fld>
            <a:endParaRPr lang="is-IS"/>
          </a:p>
        </p:txBody>
      </p:sp>
    </p:spTree>
    <p:extLst>
      <p:ext uri="{BB962C8B-B14F-4D97-AF65-F5344CB8AC3E}">
        <p14:creationId xmlns:p14="http://schemas.microsoft.com/office/powerpoint/2010/main" val="75640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defTabSz="921263">
              <a:defRPr/>
            </a:pPr>
            <a:r>
              <a:rPr lang="en-US" dirty="0" smtClean="0"/>
              <a:t>The school day</a:t>
            </a:r>
            <a:r>
              <a:rPr lang="en-US" baseline="0" dirty="0" smtClean="0"/>
              <a:t> usually starts at 8.10 am till around 2pm Most children in the age group 6 to 9 attend after school programs while older children attend all sorts of activities like sports, music and art lessons provided by the private sectors. Some of which are supported by the community. Every family gets fixed amount monthly from the municipality in order to pay fees.</a:t>
            </a:r>
          </a:p>
          <a:p>
            <a:pPr defTabSz="921263">
              <a:defRPr/>
            </a:pPr>
            <a:r>
              <a:rPr lang="en-US" baseline="0" dirty="0" smtClean="0"/>
              <a:t>The summer activities vary from paid work to different courses which are paid for(sailing, building </a:t>
            </a:r>
            <a:r>
              <a:rPr lang="en-US" baseline="0" dirty="0" err="1" smtClean="0"/>
              <a:t>gymanstics</a:t>
            </a:r>
            <a:r>
              <a:rPr lang="en-US" baseline="0" dirty="0" smtClean="0"/>
              <a:t> </a:t>
            </a:r>
            <a:r>
              <a:rPr lang="en-US" baseline="0" dirty="0" err="1" smtClean="0"/>
              <a:t>etc</a:t>
            </a:r>
            <a:r>
              <a:rPr lang="en-US" baseline="0" dirty="0" smtClean="0"/>
              <a:t>)</a:t>
            </a:r>
            <a:endParaRPr lang="en-US" dirty="0"/>
          </a:p>
        </p:txBody>
      </p:sp>
      <p:sp>
        <p:nvSpPr>
          <p:cNvPr id="4" name="Skyggnunúmersstaðgengill 3"/>
          <p:cNvSpPr>
            <a:spLocks noGrp="1"/>
          </p:cNvSpPr>
          <p:nvPr>
            <p:ph type="sldNum" sz="quarter" idx="10"/>
          </p:nvPr>
        </p:nvSpPr>
        <p:spPr/>
        <p:txBody>
          <a:bodyPr/>
          <a:lstStyle/>
          <a:p>
            <a:fld id="{76FF84A1-0711-4AF1-8D36-08AC5B13F7DC}" type="slidenum">
              <a:rPr lang="is-IS" smtClean="0"/>
              <a:pPr/>
              <a:t>7</a:t>
            </a:fld>
            <a:endParaRPr lang="is-IS"/>
          </a:p>
        </p:txBody>
      </p:sp>
    </p:spTree>
    <p:extLst>
      <p:ext uri="{BB962C8B-B14F-4D97-AF65-F5344CB8AC3E}">
        <p14:creationId xmlns:p14="http://schemas.microsoft.com/office/powerpoint/2010/main" val="841708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dirty="0" err="1" smtClean="0"/>
              <a:t>We</a:t>
            </a:r>
            <a:r>
              <a:rPr lang="is-IS" dirty="0" smtClean="0"/>
              <a:t> </a:t>
            </a:r>
            <a:r>
              <a:rPr lang="is-IS" dirty="0" err="1" smtClean="0"/>
              <a:t>have</a:t>
            </a:r>
            <a:r>
              <a:rPr lang="is-IS" dirty="0" smtClean="0"/>
              <a:t> </a:t>
            </a:r>
            <a:r>
              <a:rPr lang="is-IS" dirty="0" err="1" smtClean="0"/>
              <a:t>about</a:t>
            </a:r>
            <a:r>
              <a:rPr lang="is-IS" dirty="0" smtClean="0"/>
              <a:t> 1.740 </a:t>
            </a:r>
            <a:r>
              <a:rPr lang="is-IS" dirty="0" err="1" smtClean="0"/>
              <a:t>preschool</a:t>
            </a:r>
            <a:r>
              <a:rPr lang="is-IS" dirty="0" smtClean="0"/>
              <a:t> and </a:t>
            </a:r>
            <a:r>
              <a:rPr lang="is-IS" dirty="0" err="1" smtClean="0"/>
              <a:t>compulsory</a:t>
            </a:r>
            <a:r>
              <a:rPr lang="is-IS" dirty="0" smtClean="0"/>
              <a:t> </a:t>
            </a:r>
            <a:r>
              <a:rPr lang="is-IS" dirty="0" err="1" smtClean="0"/>
              <a:t>school</a:t>
            </a:r>
            <a:r>
              <a:rPr lang="is-IS" dirty="0" smtClean="0"/>
              <a:t> </a:t>
            </a:r>
            <a:r>
              <a:rPr lang="is-IS" dirty="0" err="1" smtClean="0"/>
              <a:t>teachers</a:t>
            </a:r>
            <a:r>
              <a:rPr lang="is-IS" dirty="0" smtClean="0"/>
              <a:t> as part of </a:t>
            </a:r>
            <a:r>
              <a:rPr lang="is-IS" dirty="0" err="1" smtClean="0"/>
              <a:t>our</a:t>
            </a:r>
            <a:r>
              <a:rPr lang="is-IS" dirty="0" smtClean="0"/>
              <a:t> </a:t>
            </a:r>
            <a:r>
              <a:rPr lang="en-US" dirty="0" smtClean="0"/>
              <a:t>4.300 full-time and part-time staff. </a:t>
            </a:r>
            <a:br>
              <a:rPr lang="en-US" dirty="0" smtClean="0"/>
            </a:br>
            <a:endParaRPr lang="en-US" dirty="0" smtClean="0"/>
          </a:p>
          <a:p>
            <a:r>
              <a:rPr lang="en-US" dirty="0" smtClean="0"/>
              <a:t>Women are:</a:t>
            </a:r>
          </a:p>
          <a:p>
            <a:pPr lvl="1"/>
            <a:r>
              <a:rPr lang="en-US" dirty="0" smtClean="0"/>
              <a:t>92% of our staff in preschools</a:t>
            </a:r>
          </a:p>
          <a:p>
            <a:pPr lvl="1"/>
            <a:r>
              <a:rPr lang="en-US" dirty="0" smtClean="0"/>
              <a:t>81% of our staff in compulsory schools</a:t>
            </a:r>
          </a:p>
          <a:p>
            <a:pPr lvl="1"/>
            <a:r>
              <a:rPr lang="en-US" dirty="0" smtClean="0"/>
              <a:t>60% of our staff in the youth work</a:t>
            </a:r>
          </a:p>
          <a:p>
            <a:endParaRPr lang="is-IS" dirty="0"/>
          </a:p>
        </p:txBody>
      </p:sp>
      <p:sp>
        <p:nvSpPr>
          <p:cNvPr id="4" name="Skyggnunúmersstaðgengill 3"/>
          <p:cNvSpPr>
            <a:spLocks noGrp="1"/>
          </p:cNvSpPr>
          <p:nvPr>
            <p:ph type="sldNum" sz="quarter" idx="10"/>
          </p:nvPr>
        </p:nvSpPr>
        <p:spPr/>
        <p:txBody>
          <a:bodyPr/>
          <a:lstStyle/>
          <a:p>
            <a:fld id="{76FF84A1-0711-4AF1-8D36-08AC5B13F7DC}" type="slidenum">
              <a:rPr lang="is-IS" smtClean="0"/>
              <a:pPr/>
              <a:t>8</a:t>
            </a:fld>
            <a:endParaRPr lang="is-IS"/>
          </a:p>
        </p:txBody>
      </p:sp>
    </p:spTree>
    <p:extLst>
      <p:ext uri="{BB962C8B-B14F-4D97-AF65-F5344CB8AC3E}">
        <p14:creationId xmlns:p14="http://schemas.microsoft.com/office/powerpoint/2010/main" val="90519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err="1" smtClean="0"/>
              <a:t>We</a:t>
            </a:r>
            <a:r>
              <a:rPr lang="is-IS" dirty="0" smtClean="0"/>
              <a:t> </a:t>
            </a:r>
            <a:r>
              <a:rPr lang="is-IS" dirty="0" err="1" smtClean="0"/>
              <a:t>open</a:t>
            </a:r>
            <a:r>
              <a:rPr lang="is-IS" dirty="0" smtClean="0"/>
              <a:t> </a:t>
            </a:r>
            <a:r>
              <a:rPr lang="is-IS" dirty="0" err="1" smtClean="0"/>
              <a:t>when</a:t>
            </a:r>
            <a:r>
              <a:rPr lang="is-IS" baseline="0" dirty="0" smtClean="0"/>
              <a:t> </a:t>
            </a:r>
            <a:r>
              <a:rPr lang="is-IS" baseline="0" dirty="0" err="1" smtClean="0"/>
              <a:t>school</a:t>
            </a:r>
            <a:r>
              <a:rPr lang="is-IS" baseline="0" dirty="0" smtClean="0"/>
              <a:t> </a:t>
            </a:r>
            <a:r>
              <a:rPr lang="is-IS" baseline="0" dirty="0" err="1" smtClean="0"/>
              <a:t>finishis</a:t>
            </a:r>
            <a:r>
              <a:rPr lang="is-IS" baseline="0" dirty="0" smtClean="0"/>
              <a:t> and </a:t>
            </a:r>
            <a:r>
              <a:rPr lang="is-IS" baseline="0" dirty="0" err="1" smtClean="0"/>
              <a:t>we</a:t>
            </a:r>
            <a:r>
              <a:rPr lang="is-IS" baseline="0" dirty="0" smtClean="0"/>
              <a:t> </a:t>
            </a:r>
            <a:r>
              <a:rPr lang="is-IS" baseline="0" dirty="0" err="1" smtClean="0"/>
              <a:t>are</a:t>
            </a:r>
            <a:r>
              <a:rPr lang="is-IS" baseline="0" dirty="0" smtClean="0"/>
              <a:t> </a:t>
            </a:r>
            <a:r>
              <a:rPr lang="is-IS" baseline="0" dirty="0" err="1" smtClean="0"/>
              <a:t>open</a:t>
            </a:r>
            <a:r>
              <a:rPr lang="is-IS" baseline="0" dirty="0" smtClean="0"/>
              <a:t> </a:t>
            </a:r>
            <a:r>
              <a:rPr lang="is-IS" baseline="0" dirty="0" err="1" smtClean="0"/>
              <a:t>to</a:t>
            </a:r>
            <a:r>
              <a:rPr lang="is-IS" baseline="0" dirty="0" smtClean="0"/>
              <a:t> 17:15</a:t>
            </a:r>
            <a:endParaRPr lang="is-IS" dirty="0"/>
          </a:p>
        </p:txBody>
      </p:sp>
      <p:sp>
        <p:nvSpPr>
          <p:cNvPr id="4" name="Skyggnunúmersstaðgengill 3"/>
          <p:cNvSpPr>
            <a:spLocks noGrp="1"/>
          </p:cNvSpPr>
          <p:nvPr>
            <p:ph type="sldNum" sz="quarter" idx="10"/>
          </p:nvPr>
        </p:nvSpPr>
        <p:spPr/>
        <p:txBody>
          <a:bodyPr/>
          <a:lstStyle/>
          <a:p>
            <a:fld id="{76FF84A1-0711-4AF1-8D36-08AC5B13F7DC}" type="slidenum">
              <a:rPr lang="is-IS" smtClean="0"/>
              <a:pPr/>
              <a:t>13</a:t>
            </a:fld>
            <a:endParaRPr lang="is-IS"/>
          </a:p>
        </p:txBody>
      </p:sp>
    </p:spTree>
    <p:extLst>
      <p:ext uri="{BB962C8B-B14F-4D97-AF65-F5344CB8AC3E}">
        <p14:creationId xmlns:p14="http://schemas.microsoft.com/office/powerpoint/2010/main" val="3260520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37AC2346-B4DA-49A1-AFAA-FEDFCA3D5BBE}" type="slidenum">
              <a:rPr lang="is-IS" smtClean="0"/>
              <a:pPr/>
              <a:t>15</a:t>
            </a:fld>
            <a:endParaRPr lang="is-IS"/>
          </a:p>
        </p:txBody>
      </p:sp>
    </p:spTree>
    <p:extLst>
      <p:ext uri="{BB962C8B-B14F-4D97-AF65-F5344CB8AC3E}">
        <p14:creationId xmlns:p14="http://schemas.microsoft.com/office/powerpoint/2010/main" val="1543614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smtClean="0"/>
          </a:p>
        </p:txBody>
      </p:sp>
      <p:sp>
        <p:nvSpPr>
          <p:cNvPr id="4" name="Skyggnunúmersstaðgengill 3"/>
          <p:cNvSpPr>
            <a:spLocks noGrp="1"/>
          </p:cNvSpPr>
          <p:nvPr>
            <p:ph type="sldNum" sz="quarter" idx="10"/>
          </p:nvPr>
        </p:nvSpPr>
        <p:spPr/>
        <p:txBody>
          <a:bodyPr/>
          <a:lstStyle/>
          <a:p>
            <a:fld id="{37AC2346-B4DA-49A1-AFAA-FEDFCA3D5BBE}" type="slidenum">
              <a:rPr lang="is-IS" smtClean="0"/>
              <a:pPr/>
              <a:t>21</a:t>
            </a:fld>
            <a:endParaRPr lang="is-IS"/>
          </a:p>
        </p:txBody>
      </p:sp>
    </p:spTree>
    <p:extLst>
      <p:ext uri="{BB962C8B-B14F-4D97-AF65-F5344CB8AC3E}">
        <p14:creationId xmlns:p14="http://schemas.microsoft.com/office/powerpoint/2010/main" val="2660011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37AC2346-B4DA-49A1-AFAA-FEDFCA3D5BBE}" type="slidenum">
              <a:rPr lang="is-IS" smtClean="0"/>
              <a:pPr/>
              <a:t>24</a:t>
            </a:fld>
            <a:endParaRPr lang="is-IS"/>
          </a:p>
        </p:txBody>
      </p:sp>
    </p:spTree>
    <p:extLst>
      <p:ext uri="{BB962C8B-B14F-4D97-AF65-F5344CB8AC3E}">
        <p14:creationId xmlns:p14="http://schemas.microsoft.com/office/powerpoint/2010/main" val="2351278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étthyrningur 6"/>
          <p:cNvSpPr/>
          <p:nvPr userDrawn="1"/>
        </p:nvSpPr>
        <p:spPr>
          <a:xfrm>
            <a:off x="-252536" y="2708920"/>
            <a:ext cx="9505056" cy="41490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is-IS" dirty="0"/>
          </a:p>
        </p:txBody>
      </p:sp>
      <p:pic>
        <p:nvPicPr>
          <p:cNvPr id="3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1156" t="56624" r="2193" b="14013"/>
          <a:stretch/>
        </p:blipFill>
        <p:spPr bwMode="auto">
          <a:xfrm>
            <a:off x="-432048" y="-171400"/>
            <a:ext cx="9900592" cy="30152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755576" y="2636912"/>
            <a:ext cx="7772400" cy="1470025"/>
          </a:xfrm>
        </p:spPr>
        <p:txBody>
          <a:bodyPr>
            <a:normAutofit/>
          </a:bodyPr>
          <a:lstStyle>
            <a:lvl1pPr>
              <a:defRPr sz="4000" b="0">
                <a:solidFill>
                  <a:schemeClr val="bg1"/>
                </a:solidFill>
              </a:defRPr>
            </a:lvl1p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fld id="{52F71907-2C92-43B2-8EB3-DE6617AE0911}" type="datetimeFigureOut">
              <a:rPr lang="is-IS" smtClean="0"/>
              <a:pPr/>
              <a:t>18.3.2018</a:t>
            </a:fld>
            <a:endParaRPr lang="is-IS" dirty="0"/>
          </a:p>
        </p:txBody>
      </p:sp>
      <p:sp>
        <p:nvSpPr>
          <p:cNvPr id="5" name="Footer Placeholder 4"/>
          <p:cNvSpPr>
            <a:spLocks noGrp="1"/>
          </p:cNvSpPr>
          <p:nvPr>
            <p:ph type="ftr" sz="quarter" idx="11"/>
          </p:nvPr>
        </p:nvSpPr>
        <p:spPr/>
        <p:txBody>
          <a:bodyPr/>
          <a:lstStyle/>
          <a:p>
            <a:endParaRPr lang="is-IS" dirty="0"/>
          </a:p>
        </p:txBody>
      </p:sp>
      <p:sp>
        <p:nvSpPr>
          <p:cNvPr id="6" name="Slide Number Placeholder 5"/>
          <p:cNvSpPr>
            <a:spLocks noGrp="1"/>
          </p:cNvSpPr>
          <p:nvPr>
            <p:ph type="sldNum" sz="quarter" idx="12"/>
          </p:nvPr>
        </p:nvSpPr>
        <p:spPr/>
        <p:txBody>
          <a:bodyPr/>
          <a:lstStyle/>
          <a:p>
            <a:fld id="{9F914B0D-BC9A-4E76-AE00-B1C9AE0B81B3}" type="slidenum">
              <a:rPr lang="is-IS" smtClean="0"/>
              <a:pPr/>
              <a:t>‹#›</a:t>
            </a:fld>
            <a:endParaRPr lang="is-IS" dirty="0"/>
          </a:p>
        </p:txBody>
      </p:sp>
      <p:grpSp>
        <p:nvGrpSpPr>
          <p:cNvPr id="10" name="Hópur 9"/>
          <p:cNvGrpSpPr/>
          <p:nvPr userDrawn="1"/>
        </p:nvGrpSpPr>
        <p:grpSpPr>
          <a:xfrm>
            <a:off x="2590777" y="5609816"/>
            <a:ext cx="4032448" cy="1080120"/>
            <a:chOff x="2771800" y="5301208"/>
            <a:chExt cx="4032448" cy="1080120"/>
          </a:xfrm>
        </p:grpSpPr>
        <p:sp>
          <p:nvSpPr>
            <p:cNvPr id="9" name="Rétthyrningur 8"/>
            <p:cNvSpPr/>
            <p:nvPr userDrawn="1"/>
          </p:nvSpPr>
          <p:spPr>
            <a:xfrm>
              <a:off x="2771800" y="5301208"/>
              <a:ext cx="4032448" cy="10801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s-IS" dirty="0"/>
            </a:p>
          </p:txBody>
        </p:sp>
        <p:pic>
          <p:nvPicPr>
            <p:cNvPr id="8" name="Mynd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5840" y="5481069"/>
              <a:ext cx="3644368" cy="720398"/>
            </a:xfrm>
            <a:prstGeom prst="rect">
              <a:avLst/>
            </a:prstGeom>
          </p:spPr>
        </p:pic>
      </p:grpSp>
    </p:spTree>
    <p:extLst>
      <p:ext uri="{BB962C8B-B14F-4D97-AF65-F5344CB8AC3E}">
        <p14:creationId xmlns:p14="http://schemas.microsoft.com/office/powerpoint/2010/main" val="1804032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52F71907-2C92-43B2-8EB3-DE6617AE0911}" type="datetimeFigureOut">
              <a:rPr lang="is-IS" smtClean="0"/>
              <a:pPr/>
              <a:t>18.3.2018</a:t>
            </a:fld>
            <a:endParaRPr lang="is-IS" dirty="0"/>
          </a:p>
        </p:txBody>
      </p:sp>
      <p:sp>
        <p:nvSpPr>
          <p:cNvPr id="5" name="Footer Placeholder 4"/>
          <p:cNvSpPr>
            <a:spLocks noGrp="1"/>
          </p:cNvSpPr>
          <p:nvPr>
            <p:ph type="ftr" sz="quarter" idx="11"/>
          </p:nvPr>
        </p:nvSpPr>
        <p:spPr/>
        <p:txBody>
          <a:bodyPr/>
          <a:lstStyle/>
          <a:p>
            <a:endParaRPr lang="is-IS" dirty="0"/>
          </a:p>
        </p:txBody>
      </p:sp>
      <p:sp>
        <p:nvSpPr>
          <p:cNvPr id="6" name="Slide Number Placeholder 5"/>
          <p:cNvSpPr>
            <a:spLocks noGrp="1"/>
          </p:cNvSpPr>
          <p:nvPr>
            <p:ph type="sldNum" sz="quarter" idx="12"/>
          </p:nvPr>
        </p:nvSpPr>
        <p:spPr/>
        <p:txBody>
          <a:bodyPr/>
          <a:lstStyle/>
          <a:p>
            <a:fld id="{9F914B0D-BC9A-4E76-AE00-B1C9AE0B81B3}" type="slidenum">
              <a:rPr lang="is-IS" smtClean="0"/>
              <a:pPr/>
              <a:t>‹#›</a:t>
            </a:fld>
            <a:endParaRPr lang="is-IS" dirty="0"/>
          </a:p>
        </p:txBody>
      </p:sp>
    </p:spTree>
    <p:extLst>
      <p:ext uri="{BB962C8B-B14F-4D97-AF65-F5344CB8AC3E}">
        <p14:creationId xmlns:p14="http://schemas.microsoft.com/office/powerpoint/2010/main" val="277910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52F71907-2C92-43B2-8EB3-DE6617AE0911}" type="datetimeFigureOut">
              <a:rPr lang="is-IS" smtClean="0"/>
              <a:pPr/>
              <a:t>18.3.2018</a:t>
            </a:fld>
            <a:endParaRPr lang="is-IS" dirty="0"/>
          </a:p>
        </p:txBody>
      </p:sp>
      <p:sp>
        <p:nvSpPr>
          <p:cNvPr id="5" name="Footer Placeholder 4"/>
          <p:cNvSpPr>
            <a:spLocks noGrp="1"/>
          </p:cNvSpPr>
          <p:nvPr>
            <p:ph type="ftr" sz="quarter" idx="11"/>
          </p:nvPr>
        </p:nvSpPr>
        <p:spPr/>
        <p:txBody>
          <a:bodyPr/>
          <a:lstStyle/>
          <a:p>
            <a:endParaRPr lang="is-IS" dirty="0"/>
          </a:p>
        </p:txBody>
      </p:sp>
      <p:sp>
        <p:nvSpPr>
          <p:cNvPr id="6" name="Slide Number Placeholder 5"/>
          <p:cNvSpPr>
            <a:spLocks noGrp="1"/>
          </p:cNvSpPr>
          <p:nvPr>
            <p:ph type="sldNum" sz="quarter" idx="12"/>
          </p:nvPr>
        </p:nvSpPr>
        <p:spPr/>
        <p:txBody>
          <a:bodyPr/>
          <a:lstStyle/>
          <a:p>
            <a:fld id="{9F914B0D-BC9A-4E76-AE00-B1C9AE0B81B3}" type="slidenum">
              <a:rPr lang="is-IS" smtClean="0"/>
              <a:pPr/>
              <a:t>‹#›</a:t>
            </a:fld>
            <a:endParaRPr lang="is-IS" dirty="0"/>
          </a:p>
        </p:txBody>
      </p:sp>
    </p:spTree>
    <p:extLst>
      <p:ext uri="{BB962C8B-B14F-4D97-AF65-F5344CB8AC3E}">
        <p14:creationId xmlns:p14="http://schemas.microsoft.com/office/powerpoint/2010/main" val="96499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étthyrningur 7"/>
          <p:cNvSpPr/>
          <p:nvPr userDrawn="1"/>
        </p:nvSpPr>
        <p:spPr>
          <a:xfrm>
            <a:off x="-1016" y="5791900"/>
            <a:ext cx="9145016" cy="106609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is-IS" dirty="0"/>
          </a:p>
        </p:txBody>
      </p:sp>
      <p:grpSp>
        <p:nvGrpSpPr>
          <p:cNvPr id="11" name="Hópur 10"/>
          <p:cNvGrpSpPr/>
          <p:nvPr userDrawn="1"/>
        </p:nvGrpSpPr>
        <p:grpSpPr>
          <a:xfrm>
            <a:off x="2542377" y="5689616"/>
            <a:ext cx="6710143" cy="1267776"/>
            <a:chOff x="3456384" y="-27384"/>
            <a:chExt cx="6839743" cy="1195034"/>
          </a:xfrm>
        </p:grpSpPr>
        <p:pic>
          <p:nvPicPr>
            <p:cNvPr id="12"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1156" t="56624" r="2193" b="14013"/>
            <a:stretch/>
          </p:blipFill>
          <p:spPr bwMode="auto">
            <a:xfrm>
              <a:off x="3456384" y="-27384"/>
              <a:ext cx="3923928" cy="11950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6780" t="56624" r="2192" b="14013"/>
            <a:stretch/>
          </p:blipFill>
          <p:spPr bwMode="auto">
            <a:xfrm>
              <a:off x="6660106" y="-27384"/>
              <a:ext cx="3636021" cy="11950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Rétthyrningur 13"/>
          <p:cNvSpPr/>
          <p:nvPr userDrawn="1"/>
        </p:nvSpPr>
        <p:spPr>
          <a:xfrm rot="10800000">
            <a:off x="0" y="0"/>
            <a:ext cx="9144000" cy="119675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is-IS" dirty="0"/>
          </a:p>
        </p:txBody>
      </p:sp>
      <p:sp>
        <p:nvSpPr>
          <p:cNvPr id="3" name="Content Placeholder 2"/>
          <p:cNvSpPr>
            <a:spLocks noGrp="1"/>
          </p:cNvSpPr>
          <p:nvPr>
            <p:ph idx="1"/>
          </p:nvPr>
        </p:nvSpPr>
        <p:spPr>
          <a:xfrm>
            <a:off x="611560" y="1485732"/>
            <a:ext cx="7344816" cy="453650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Date Placeholder 3"/>
          <p:cNvSpPr>
            <a:spLocks noGrp="1"/>
          </p:cNvSpPr>
          <p:nvPr>
            <p:ph type="dt" sz="half" idx="10"/>
          </p:nvPr>
        </p:nvSpPr>
        <p:spPr/>
        <p:txBody>
          <a:bodyPr/>
          <a:lstStyle/>
          <a:p>
            <a:fld id="{52F71907-2C92-43B2-8EB3-DE6617AE0911}" type="datetimeFigureOut">
              <a:rPr lang="is-IS" smtClean="0"/>
              <a:pPr/>
              <a:t>18.3.2018</a:t>
            </a:fld>
            <a:endParaRPr lang="is-IS" dirty="0"/>
          </a:p>
        </p:txBody>
      </p:sp>
      <p:sp>
        <p:nvSpPr>
          <p:cNvPr id="5" name="Footer Placeholder 4"/>
          <p:cNvSpPr>
            <a:spLocks noGrp="1"/>
          </p:cNvSpPr>
          <p:nvPr>
            <p:ph type="ftr" sz="quarter" idx="11"/>
          </p:nvPr>
        </p:nvSpPr>
        <p:spPr/>
        <p:txBody>
          <a:bodyPr/>
          <a:lstStyle/>
          <a:p>
            <a:endParaRPr lang="is-IS" dirty="0"/>
          </a:p>
        </p:txBody>
      </p:sp>
      <p:sp>
        <p:nvSpPr>
          <p:cNvPr id="6" name="Slide Number Placeholder 5"/>
          <p:cNvSpPr>
            <a:spLocks noGrp="1"/>
          </p:cNvSpPr>
          <p:nvPr>
            <p:ph type="sldNum" sz="quarter" idx="12"/>
          </p:nvPr>
        </p:nvSpPr>
        <p:spPr/>
        <p:txBody>
          <a:bodyPr/>
          <a:lstStyle/>
          <a:p>
            <a:fld id="{9F914B0D-BC9A-4E76-AE00-B1C9AE0B81B3}" type="slidenum">
              <a:rPr lang="is-IS" smtClean="0"/>
              <a:pPr/>
              <a:t>‹#›</a:t>
            </a:fld>
            <a:endParaRPr lang="is-IS" dirty="0"/>
          </a:p>
        </p:txBody>
      </p:sp>
      <p:sp>
        <p:nvSpPr>
          <p:cNvPr id="2" name="Title 1"/>
          <p:cNvSpPr>
            <a:spLocks noGrp="1"/>
          </p:cNvSpPr>
          <p:nvPr>
            <p:ph type="title"/>
          </p:nvPr>
        </p:nvSpPr>
        <p:spPr>
          <a:xfrm>
            <a:off x="539552" y="116632"/>
            <a:ext cx="7344816" cy="1143000"/>
          </a:xfrm>
        </p:spPr>
        <p:txBody>
          <a:bodyPr>
            <a:normAutofit/>
          </a:bodyPr>
          <a:lstStyle>
            <a:lvl1pPr algn="l">
              <a:defRPr sz="3200">
                <a:solidFill>
                  <a:schemeClr val="bg1"/>
                </a:solidFill>
              </a:defRPr>
            </a:lvl1pPr>
          </a:lstStyle>
          <a:p>
            <a:r>
              <a:rPr lang="en-US" dirty="0" smtClean="0"/>
              <a:t>Click to edit Master title style</a:t>
            </a:r>
            <a:endParaRPr lang="is-IS" dirty="0"/>
          </a:p>
        </p:txBody>
      </p:sp>
      <p:grpSp>
        <p:nvGrpSpPr>
          <p:cNvPr id="15" name="Hópur 14"/>
          <p:cNvGrpSpPr/>
          <p:nvPr userDrawn="1"/>
        </p:nvGrpSpPr>
        <p:grpSpPr>
          <a:xfrm>
            <a:off x="179512" y="6061524"/>
            <a:ext cx="2269255" cy="607836"/>
            <a:chOff x="2771800" y="5301208"/>
            <a:chExt cx="4032448" cy="1080120"/>
          </a:xfrm>
        </p:grpSpPr>
        <p:sp>
          <p:nvSpPr>
            <p:cNvPr id="16" name="Rétthyrningur 15"/>
            <p:cNvSpPr/>
            <p:nvPr userDrawn="1"/>
          </p:nvSpPr>
          <p:spPr>
            <a:xfrm>
              <a:off x="2771800" y="5301208"/>
              <a:ext cx="4032448" cy="10801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s-IS" dirty="0"/>
            </a:p>
          </p:txBody>
        </p:sp>
        <p:pic>
          <p:nvPicPr>
            <p:cNvPr id="17" name="Mynd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5840" y="5481069"/>
              <a:ext cx="3644368" cy="720398"/>
            </a:xfrm>
            <a:prstGeom prst="rect">
              <a:avLst/>
            </a:prstGeom>
          </p:spPr>
        </p:pic>
      </p:grpSp>
    </p:spTree>
    <p:extLst>
      <p:ext uri="{BB962C8B-B14F-4D97-AF65-F5344CB8AC3E}">
        <p14:creationId xmlns:p14="http://schemas.microsoft.com/office/powerpoint/2010/main" val="2919308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F71907-2C92-43B2-8EB3-DE6617AE0911}" type="datetimeFigureOut">
              <a:rPr lang="is-IS" smtClean="0"/>
              <a:pPr/>
              <a:t>18.3.2018</a:t>
            </a:fld>
            <a:endParaRPr lang="is-IS" dirty="0"/>
          </a:p>
        </p:txBody>
      </p:sp>
      <p:sp>
        <p:nvSpPr>
          <p:cNvPr id="5" name="Footer Placeholder 4"/>
          <p:cNvSpPr>
            <a:spLocks noGrp="1"/>
          </p:cNvSpPr>
          <p:nvPr>
            <p:ph type="ftr" sz="quarter" idx="11"/>
          </p:nvPr>
        </p:nvSpPr>
        <p:spPr/>
        <p:txBody>
          <a:bodyPr/>
          <a:lstStyle/>
          <a:p>
            <a:endParaRPr lang="is-IS" dirty="0"/>
          </a:p>
        </p:txBody>
      </p:sp>
      <p:sp>
        <p:nvSpPr>
          <p:cNvPr id="6" name="Slide Number Placeholder 5"/>
          <p:cNvSpPr>
            <a:spLocks noGrp="1"/>
          </p:cNvSpPr>
          <p:nvPr>
            <p:ph type="sldNum" sz="quarter" idx="12"/>
          </p:nvPr>
        </p:nvSpPr>
        <p:spPr/>
        <p:txBody>
          <a:bodyPr/>
          <a:lstStyle/>
          <a:p>
            <a:fld id="{9F914B0D-BC9A-4E76-AE00-B1C9AE0B81B3}" type="slidenum">
              <a:rPr lang="is-IS" smtClean="0"/>
              <a:pPr/>
              <a:t>‹#›</a:t>
            </a:fld>
            <a:endParaRPr lang="is-IS" dirty="0"/>
          </a:p>
        </p:txBody>
      </p:sp>
    </p:spTree>
    <p:extLst>
      <p:ext uri="{BB962C8B-B14F-4D97-AF65-F5344CB8AC3E}">
        <p14:creationId xmlns:p14="http://schemas.microsoft.com/office/powerpoint/2010/main" val="284126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fld id="{52F71907-2C92-43B2-8EB3-DE6617AE0911}" type="datetimeFigureOut">
              <a:rPr lang="is-IS" smtClean="0"/>
              <a:pPr/>
              <a:t>18.3.2018</a:t>
            </a:fld>
            <a:endParaRPr lang="is-IS" dirty="0"/>
          </a:p>
        </p:txBody>
      </p:sp>
      <p:sp>
        <p:nvSpPr>
          <p:cNvPr id="6" name="Footer Placeholder 5"/>
          <p:cNvSpPr>
            <a:spLocks noGrp="1"/>
          </p:cNvSpPr>
          <p:nvPr>
            <p:ph type="ftr" sz="quarter" idx="11"/>
          </p:nvPr>
        </p:nvSpPr>
        <p:spPr/>
        <p:txBody>
          <a:bodyPr/>
          <a:lstStyle/>
          <a:p>
            <a:endParaRPr lang="is-IS" dirty="0"/>
          </a:p>
        </p:txBody>
      </p:sp>
      <p:sp>
        <p:nvSpPr>
          <p:cNvPr id="7" name="Slide Number Placeholder 6"/>
          <p:cNvSpPr>
            <a:spLocks noGrp="1"/>
          </p:cNvSpPr>
          <p:nvPr>
            <p:ph type="sldNum" sz="quarter" idx="12"/>
          </p:nvPr>
        </p:nvSpPr>
        <p:spPr/>
        <p:txBody>
          <a:bodyPr/>
          <a:lstStyle/>
          <a:p>
            <a:fld id="{9F914B0D-BC9A-4E76-AE00-B1C9AE0B81B3}" type="slidenum">
              <a:rPr lang="is-IS" smtClean="0"/>
              <a:pPr/>
              <a:t>‹#›</a:t>
            </a:fld>
            <a:endParaRPr lang="is-IS" dirty="0"/>
          </a:p>
        </p:txBody>
      </p:sp>
    </p:spTree>
    <p:extLst>
      <p:ext uri="{BB962C8B-B14F-4D97-AF65-F5344CB8AC3E}">
        <p14:creationId xmlns:p14="http://schemas.microsoft.com/office/powerpoint/2010/main" val="2583977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fld id="{52F71907-2C92-43B2-8EB3-DE6617AE0911}" type="datetimeFigureOut">
              <a:rPr lang="is-IS" smtClean="0"/>
              <a:pPr/>
              <a:t>18.3.2018</a:t>
            </a:fld>
            <a:endParaRPr lang="is-IS" dirty="0"/>
          </a:p>
        </p:txBody>
      </p:sp>
      <p:sp>
        <p:nvSpPr>
          <p:cNvPr id="8" name="Footer Placeholder 7"/>
          <p:cNvSpPr>
            <a:spLocks noGrp="1"/>
          </p:cNvSpPr>
          <p:nvPr>
            <p:ph type="ftr" sz="quarter" idx="11"/>
          </p:nvPr>
        </p:nvSpPr>
        <p:spPr/>
        <p:txBody>
          <a:bodyPr/>
          <a:lstStyle/>
          <a:p>
            <a:endParaRPr lang="is-IS" dirty="0"/>
          </a:p>
        </p:txBody>
      </p:sp>
      <p:sp>
        <p:nvSpPr>
          <p:cNvPr id="9" name="Slide Number Placeholder 8"/>
          <p:cNvSpPr>
            <a:spLocks noGrp="1"/>
          </p:cNvSpPr>
          <p:nvPr>
            <p:ph type="sldNum" sz="quarter" idx="12"/>
          </p:nvPr>
        </p:nvSpPr>
        <p:spPr/>
        <p:txBody>
          <a:bodyPr/>
          <a:lstStyle/>
          <a:p>
            <a:fld id="{9F914B0D-BC9A-4E76-AE00-B1C9AE0B81B3}" type="slidenum">
              <a:rPr lang="is-IS" smtClean="0"/>
              <a:pPr/>
              <a:t>‹#›</a:t>
            </a:fld>
            <a:endParaRPr lang="is-IS" dirty="0"/>
          </a:p>
        </p:txBody>
      </p:sp>
    </p:spTree>
    <p:extLst>
      <p:ext uri="{BB962C8B-B14F-4D97-AF65-F5344CB8AC3E}">
        <p14:creationId xmlns:p14="http://schemas.microsoft.com/office/powerpoint/2010/main" val="2318258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01916" y="274638"/>
            <a:ext cx="7184884" cy="1143000"/>
          </a:xfrm>
        </p:spPr>
        <p:txBody>
          <a:bodyPr/>
          <a:lstStyle>
            <a:lvl1pPr>
              <a:defRPr>
                <a:solidFill>
                  <a:srgbClr val="7030A0"/>
                </a:solidFill>
              </a:defRPr>
            </a:lvl1pPr>
          </a:lstStyle>
          <a:p>
            <a:r>
              <a:rPr lang="en-US" smtClean="0"/>
              <a:t>Click to edit Master title style</a:t>
            </a:r>
            <a:endParaRPr lang="is-IS"/>
          </a:p>
        </p:txBody>
      </p:sp>
      <p:sp>
        <p:nvSpPr>
          <p:cNvPr id="3" name="Date Placeholder 2"/>
          <p:cNvSpPr>
            <a:spLocks noGrp="1"/>
          </p:cNvSpPr>
          <p:nvPr>
            <p:ph type="dt" sz="half" idx="10"/>
          </p:nvPr>
        </p:nvSpPr>
        <p:spPr/>
        <p:txBody>
          <a:bodyPr/>
          <a:lstStyle/>
          <a:p>
            <a:fld id="{52F71907-2C92-43B2-8EB3-DE6617AE0911}" type="datetimeFigureOut">
              <a:rPr lang="is-IS" smtClean="0"/>
              <a:pPr/>
              <a:t>18.3.2018</a:t>
            </a:fld>
            <a:endParaRPr lang="is-IS" dirty="0"/>
          </a:p>
        </p:txBody>
      </p:sp>
      <p:sp>
        <p:nvSpPr>
          <p:cNvPr id="4" name="Footer Placeholder 3"/>
          <p:cNvSpPr>
            <a:spLocks noGrp="1"/>
          </p:cNvSpPr>
          <p:nvPr>
            <p:ph type="ftr" sz="quarter" idx="11"/>
          </p:nvPr>
        </p:nvSpPr>
        <p:spPr/>
        <p:txBody>
          <a:bodyPr/>
          <a:lstStyle/>
          <a:p>
            <a:endParaRPr lang="is-IS" dirty="0"/>
          </a:p>
        </p:txBody>
      </p:sp>
      <p:sp>
        <p:nvSpPr>
          <p:cNvPr id="5" name="Slide Number Placeholder 4"/>
          <p:cNvSpPr>
            <a:spLocks noGrp="1"/>
          </p:cNvSpPr>
          <p:nvPr>
            <p:ph type="sldNum" sz="quarter" idx="12"/>
          </p:nvPr>
        </p:nvSpPr>
        <p:spPr/>
        <p:txBody>
          <a:bodyPr/>
          <a:lstStyle/>
          <a:p>
            <a:fld id="{9F914B0D-BC9A-4E76-AE00-B1C9AE0B81B3}" type="slidenum">
              <a:rPr lang="is-IS" smtClean="0"/>
              <a:pPr/>
              <a:t>‹#›</a:t>
            </a:fld>
            <a:endParaRPr lang="is-IS" dirty="0"/>
          </a:p>
        </p:txBody>
      </p:sp>
    </p:spTree>
    <p:extLst>
      <p:ext uri="{BB962C8B-B14F-4D97-AF65-F5344CB8AC3E}">
        <p14:creationId xmlns:p14="http://schemas.microsoft.com/office/powerpoint/2010/main" val="4163860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71907-2C92-43B2-8EB3-DE6617AE0911}" type="datetimeFigureOut">
              <a:rPr lang="is-IS" smtClean="0"/>
              <a:pPr/>
              <a:t>18.3.2018</a:t>
            </a:fld>
            <a:endParaRPr lang="is-IS" dirty="0"/>
          </a:p>
        </p:txBody>
      </p:sp>
      <p:sp>
        <p:nvSpPr>
          <p:cNvPr id="3" name="Footer Placeholder 2"/>
          <p:cNvSpPr>
            <a:spLocks noGrp="1"/>
          </p:cNvSpPr>
          <p:nvPr>
            <p:ph type="ftr" sz="quarter" idx="11"/>
          </p:nvPr>
        </p:nvSpPr>
        <p:spPr/>
        <p:txBody>
          <a:bodyPr/>
          <a:lstStyle/>
          <a:p>
            <a:endParaRPr lang="is-IS" dirty="0"/>
          </a:p>
        </p:txBody>
      </p:sp>
      <p:sp>
        <p:nvSpPr>
          <p:cNvPr id="4" name="Slide Number Placeholder 3"/>
          <p:cNvSpPr>
            <a:spLocks noGrp="1"/>
          </p:cNvSpPr>
          <p:nvPr>
            <p:ph type="sldNum" sz="quarter" idx="12"/>
          </p:nvPr>
        </p:nvSpPr>
        <p:spPr/>
        <p:txBody>
          <a:bodyPr/>
          <a:lstStyle/>
          <a:p>
            <a:fld id="{9F914B0D-BC9A-4E76-AE00-B1C9AE0B81B3}" type="slidenum">
              <a:rPr lang="is-IS" smtClean="0"/>
              <a:pPr/>
              <a:t>‹#›</a:t>
            </a:fld>
            <a:endParaRPr lang="is-IS" dirty="0"/>
          </a:p>
        </p:txBody>
      </p:sp>
    </p:spTree>
    <p:extLst>
      <p:ext uri="{BB962C8B-B14F-4D97-AF65-F5344CB8AC3E}">
        <p14:creationId xmlns:p14="http://schemas.microsoft.com/office/powerpoint/2010/main" val="247799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F71907-2C92-43B2-8EB3-DE6617AE0911}" type="datetimeFigureOut">
              <a:rPr lang="is-IS" smtClean="0"/>
              <a:pPr/>
              <a:t>18.3.2018</a:t>
            </a:fld>
            <a:endParaRPr lang="is-IS" dirty="0"/>
          </a:p>
        </p:txBody>
      </p:sp>
      <p:sp>
        <p:nvSpPr>
          <p:cNvPr id="6" name="Footer Placeholder 5"/>
          <p:cNvSpPr>
            <a:spLocks noGrp="1"/>
          </p:cNvSpPr>
          <p:nvPr>
            <p:ph type="ftr" sz="quarter" idx="11"/>
          </p:nvPr>
        </p:nvSpPr>
        <p:spPr/>
        <p:txBody>
          <a:bodyPr/>
          <a:lstStyle/>
          <a:p>
            <a:endParaRPr lang="is-IS" dirty="0"/>
          </a:p>
        </p:txBody>
      </p:sp>
      <p:sp>
        <p:nvSpPr>
          <p:cNvPr id="7" name="Slide Number Placeholder 6"/>
          <p:cNvSpPr>
            <a:spLocks noGrp="1"/>
          </p:cNvSpPr>
          <p:nvPr>
            <p:ph type="sldNum" sz="quarter" idx="12"/>
          </p:nvPr>
        </p:nvSpPr>
        <p:spPr/>
        <p:txBody>
          <a:bodyPr/>
          <a:lstStyle/>
          <a:p>
            <a:fld id="{9F914B0D-BC9A-4E76-AE00-B1C9AE0B81B3}" type="slidenum">
              <a:rPr lang="is-IS" smtClean="0"/>
              <a:pPr/>
              <a:t>‹#›</a:t>
            </a:fld>
            <a:endParaRPr lang="is-IS" dirty="0"/>
          </a:p>
        </p:txBody>
      </p:sp>
    </p:spTree>
    <p:extLst>
      <p:ext uri="{BB962C8B-B14F-4D97-AF65-F5344CB8AC3E}">
        <p14:creationId xmlns:p14="http://schemas.microsoft.com/office/powerpoint/2010/main" val="311910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F71907-2C92-43B2-8EB3-DE6617AE0911}" type="datetimeFigureOut">
              <a:rPr lang="is-IS" smtClean="0"/>
              <a:pPr/>
              <a:t>18.3.2018</a:t>
            </a:fld>
            <a:endParaRPr lang="is-IS" dirty="0"/>
          </a:p>
        </p:txBody>
      </p:sp>
      <p:sp>
        <p:nvSpPr>
          <p:cNvPr id="6" name="Footer Placeholder 5"/>
          <p:cNvSpPr>
            <a:spLocks noGrp="1"/>
          </p:cNvSpPr>
          <p:nvPr>
            <p:ph type="ftr" sz="quarter" idx="11"/>
          </p:nvPr>
        </p:nvSpPr>
        <p:spPr/>
        <p:txBody>
          <a:bodyPr/>
          <a:lstStyle/>
          <a:p>
            <a:endParaRPr lang="is-IS" dirty="0"/>
          </a:p>
        </p:txBody>
      </p:sp>
      <p:sp>
        <p:nvSpPr>
          <p:cNvPr id="7" name="Slide Number Placeholder 6"/>
          <p:cNvSpPr>
            <a:spLocks noGrp="1"/>
          </p:cNvSpPr>
          <p:nvPr>
            <p:ph type="sldNum" sz="quarter" idx="12"/>
          </p:nvPr>
        </p:nvSpPr>
        <p:spPr/>
        <p:txBody>
          <a:bodyPr/>
          <a:lstStyle/>
          <a:p>
            <a:fld id="{9F914B0D-BC9A-4E76-AE00-B1C9AE0B81B3}" type="slidenum">
              <a:rPr lang="is-IS" smtClean="0"/>
              <a:pPr/>
              <a:t>‹#›</a:t>
            </a:fld>
            <a:endParaRPr lang="is-IS" dirty="0"/>
          </a:p>
        </p:txBody>
      </p:sp>
    </p:spTree>
    <p:extLst>
      <p:ext uri="{BB962C8B-B14F-4D97-AF65-F5344CB8AC3E}">
        <p14:creationId xmlns:p14="http://schemas.microsoft.com/office/powerpoint/2010/main" val="1206621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is-I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71907-2C92-43B2-8EB3-DE6617AE0911}" type="datetimeFigureOut">
              <a:rPr lang="is-IS" smtClean="0"/>
              <a:pPr/>
              <a:t>18.3.2018</a:t>
            </a:fld>
            <a:endParaRPr lang="is-I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14B0D-BC9A-4E76-AE00-B1C9AE0B81B3}" type="slidenum">
              <a:rPr lang="is-IS" smtClean="0"/>
              <a:pPr/>
              <a:t>‹#›</a:t>
            </a:fld>
            <a:endParaRPr lang="is-IS" dirty="0"/>
          </a:p>
        </p:txBody>
      </p:sp>
    </p:spTree>
    <p:extLst>
      <p:ext uri="{BB962C8B-B14F-4D97-AF65-F5344CB8AC3E}">
        <p14:creationId xmlns:p14="http://schemas.microsoft.com/office/powerpoint/2010/main" val="210033157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276872"/>
            <a:ext cx="8964488" cy="2234679"/>
          </a:xfrm>
        </p:spPr>
        <p:txBody>
          <a:bodyPr/>
          <a:lstStyle/>
          <a:p>
            <a:r>
              <a:rPr lang="is-IS" dirty="0" smtClean="0"/>
              <a:t>City of Reykjavik </a:t>
            </a:r>
            <a:br>
              <a:rPr lang="is-IS" dirty="0" smtClean="0"/>
            </a:br>
            <a:r>
              <a:rPr lang="is-IS" dirty="0" err="1" smtClean="0"/>
              <a:t>Department</a:t>
            </a:r>
            <a:r>
              <a:rPr lang="is-IS" dirty="0" smtClean="0"/>
              <a:t> of </a:t>
            </a:r>
            <a:r>
              <a:rPr lang="is-IS" dirty="0" err="1" smtClean="0"/>
              <a:t>Education</a:t>
            </a:r>
            <a:r>
              <a:rPr lang="is-IS" dirty="0" smtClean="0"/>
              <a:t> </a:t>
            </a:r>
            <a:r>
              <a:rPr lang="is-IS" dirty="0" err="1" smtClean="0"/>
              <a:t>and</a:t>
            </a:r>
            <a:r>
              <a:rPr lang="is-IS" dirty="0" smtClean="0"/>
              <a:t> </a:t>
            </a:r>
            <a:r>
              <a:rPr lang="is-IS" dirty="0" err="1" smtClean="0"/>
              <a:t>Youth</a:t>
            </a:r>
            <a:endParaRPr lang="is-IS" dirty="0"/>
          </a:p>
        </p:txBody>
      </p:sp>
      <p:sp>
        <p:nvSpPr>
          <p:cNvPr id="4" name="Rectangle 3"/>
          <p:cNvSpPr>
            <a:spLocks noGrp="1" noChangeArrowheads="1"/>
          </p:cNvSpPr>
          <p:nvPr>
            <p:ph type="subTitle" idx="1"/>
          </p:nvPr>
        </p:nvSpPr>
        <p:spPr>
          <a:xfrm>
            <a:off x="1259632" y="5229200"/>
            <a:ext cx="6324600" cy="648072"/>
          </a:xfrm>
        </p:spPr>
        <p:txBody>
          <a:bodyPr/>
          <a:lstStyle/>
          <a:p>
            <a:pPr algn="ctr" eaLnBrk="1" hangingPunct="1">
              <a:lnSpc>
                <a:spcPct val="90000"/>
              </a:lnSpc>
            </a:pPr>
            <a:r>
              <a:rPr lang="en-US" sz="2400" dirty="0" smtClean="0">
                <a:solidFill>
                  <a:srgbClr val="003366"/>
                </a:solidFill>
              </a:rPr>
              <a:t>Mars</a:t>
            </a:r>
            <a:r>
              <a:rPr lang="en-US" sz="2400" dirty="0" smtClean="0">
                <a:solidFill>
                  <a:srgbClr val="003366"/>
                </a:solidFill>
              </a:rPr>
              <a:t> 2018</a:t>
            </a:r>
            <a:endParaRPr lang="en-US" sz="2400" dirty="0" smtClean="0">
              <a:solidFill>
                <a:srgbClr val="003366"/>
              </a:solidFill>
            </a:endParaRPr>
          </a:p>
          <a:p>
            <a:pPr algn="ctr" eaLnBrk="1" hangingPunct="1">
              <a:lnSpc>
                <a:spcPct val="90000"/>
              </a:lnSpc>
            </a:pPr>
            <a:endParaRPr lang="en-US" dirty="0" smtClean="0"/>
          </a:p>
        </p:txBody>
      </p:sp>
      <p:sp>
        <p:nvSpPr>
          <p:cNvPr id="5" name="Title 1"/>
          <p:cNvSpPr txBox="1">
            <a:spLocks/>
          </p:cNvSpPr>
          <p:nvPr/>
        </p:nvSpPr>
        <p:spPr>
          <a:xfrm>
            <a:off x="28086" y="3501008"/>
            <a:ext cx="8964488" cy="22346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0" kern="1200">
                <a:solidFill>
                  <a:schemeClr val="bg1"/>
                </a:solidFill>
                <a:latin typeface="+mj-lt"/>
                <a:ea typeface="+mj-ea"/>
                <a:cs typeface="+mj-cs"/>
              </a:defRPr>
            </a:lvl1pPr>
          </a:lstStyle>
          <a:p>
            <a:r>
              <a:rPr lang="is-IS" sz="2400" dirty="0" err="1"/>
              <a:t>After-School</a:t>
            </a:r>
            <a:r>
              <a:rPr lang="is-IS" sz="2400" dirty="0"/>
              <a:t> </a:t>
            </a:r>
            <a:r>
              <a:rPr lang="is-IS" sz="2400" dirty="0" err="1"/>
              <a:t>Programs</a:t>
            </a:r>
            <a:r>
              <a:rPr lang="is-IS" sz="2400" dirty="0"/>
              <a:t>, </a:t>
            </a:r>
            <a:r>
              <a:rPr lang="is-IS" sz="2400" dirty="0" err="1"/>
              <a:t>Youth</a:t>
            </a:r>
            <a:r>
              <a:rPr lang="is-IS" sz="2400" dirty="0"/>
              <a:t> </a:t>
            </a:r>
            <a:r>
              <a:rPr lang="is-IS" sz="2400" dirty="0" err="1"/>
              <a:t>Centers</a:t>
            </a:r>
            <a:r>
              <a:rPr lang="is-IS" sz="2400" dirty="0"/>
              <a:t> </a:t>
            </a:r>
            <a:br>
              <a:rPr lang="is-IS" sz="2400" dirty="0"/>
            </a:br>
            <a:r>
              <a:rPr lang="is-IS" sz="2400" dirty="0"/>
              <a:t>and Summer </a:t>
            </a:r>
            <a:r>
              <a:rPr lang="is-IS" sz="2400" dirty="0" err="1"/>
              <a:t>Activites</a:t>
            </a:r>
            <a:endParaRPr lang="is-IS" sz="2400" dirty="0"/>
          </a:p>
        </p:txBody>
      </p:sp>
    </p:spTree>
    <p:extLst>
      <p:ext uri="{BB962C8B-B14F-4D97-AF65-F5344CB8AC3E}">
        <p14:creationId xmlns:p14="http://schemas.microsoft.com/office/powerpoint/2010/main" val="1575200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ðgengill efnis 2"/>
          <p:cNvSpPr>
            <a:spLocks noGrp="1"/>
          </p:cNvSpPr>
          <p:nvPr>
            <p:ph idx="1"/>
          </p:nvPr>
        </p:nvSpPr>
        <p:spPr/>
        <p:txBody>
          <a:bodyPr>
            <a:normAutofit fontScale="92500" lnSpcReduction="20000"/>
          </a:bodyPr>
          <a:lstStyle/>
          <a:p>
            <a:r>
              <a:rPr lang="en-US" dirty="0"/>
              <a:t>Each person can flourish and grow in an environment characterized by warmth, safety and dignity</a:t>
            </a:r>
          </a:p>
          <a:p>
            <a:r>
              <a:rPr lang="en-US" dirty="0"/>
              <a:t>Emphasis is placed on the development of social skills through play and work and respect for themselves, others and their environment</a:t>
            </a:r>
          </a:p>
          <a:p>
            <a:r>
              <a:rPr lang="en-US" dirty="0"/>
              <a:t>Use democratic practices to enhance the ability of children to develop their own choice so that they feel that they can influence their environment and conditions</a:t>
            </a:r>
            <a:endParaRPr lang="is-IS" dirty="0"/>
          </a:p>
        </p:txBody>
      </p:sp>
      <p:sp>
        <p:nvSpPr>
          <p:cNvPr id="2" name="Titill 1"/>
          <p:cNvSpPr>
            <a:spLocks noGrp="1"/>
          </p:cNvSpPr>
          <p:nvPr>
            <p:ph type="title"/>
          </p:nvPr>
        </p:nvSpPr>
        <p:spPr/>
        <p:txBody>
          <a:bodyPr>
            <a:normAutofit/>
          </a:bodyPr>
          <a:lstStyle/>
          <a:p>
            <a:r>
              <a:rPr lang="is-IS" dirty="0" err="1" smtClean="0"/>
              <a:t>Guiding</a:t>
            </a:r>
            <a:r>
              <a:rPr lang="is-IS" dirty="0" smtClean="0"/>
              <a:t> </a:t>
            </a:r>
            <a:r>
              <a:rPr lang="is-IS" dirty="0" err="1" smtClean="0"/>
              <a:t>lights</a:t>
            </a:r>
            <a:r>
              <a:rPr lang="is-IS" dirty="0" smtClean="0"/>
              <a:t> of </a:t>
            </a:r>
            <a:r>
              <a:rPr lang="is-IS" dirty="0" err="1" smtClean="0"/>
              <a:t>Youth</a:t>
            </a:r>
            <a:r>
              <a:rPr lang="is-IS" dirty="0" smtClean="0"/>
              <a:t> </a:t>
            </a:r>
            <a:r>
              <a:rPr lang="is-IS" dirty="0" err="1" smtClean="0"/>
              <a:t>and</a:t>
            </a:r>
            <a:r>
              <a:rPr lang="is-IS" dirty="0" smtClean="0"/>
              <a:t> </a:t>
            </a:r>
            <a:r>
              <a:rPr lang="is-IS" dirty="0" err="1" smtClean="0"/>
              <a:t>Leisure</a:t>
            </a:r>
            <a:endParaRPr lang="is-IS" dirty="0"/>
          </a:p>
        </p:txBody>
      </p:sp>
    </p:spTree>
    <p:extLst>
      <p:ext uri="{BB962C8B-B14F-4D97-AF65-F5344CB8AC3E}">
        <p14:creationId xmlns:p14="http://schemas.microsoft.com/office/powerpoint/2010/main" val="739681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1"/>
            <a:ext cx="8568952" cy="6010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0982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ill 2"/>
          <p:cNvSpPr>
            <a:spLocks noGrp="1"/>
          </p:cNvSpPr>
          <p:nvPr>
            <p:ph type="title"/>
          </p:nvPr>
        </p:nvSpPr>
        <p:spPr/>
        <p:txBody>
          <a:bodyPr/>
          <a:lstStyle/>
          <a:p>
            <a:r>
              <a:rPr lang="is-IS" dirty="0" err="1" smtClean="0"/>
              <a:t>Leisure</a:t>
            </a:r>
            <a:r>
              <a:rPr lang="is-IS" dirty="0" smtClean="0"/>
              <a:t> </a:t>
            </a:r>
            <a:r>
              <a:rPr lang="is-IS" dirty="0" err="1" smtClean="0"/>
              <a:t>center</a:t>
            </a:r>
            <a:r>
              <a:rPr lang="is-IS" dirty="0" smtClean="0"/>
              <a:t>:</a:t>
            </a:r>
            <a:endParaRPr lang="is-I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4452" y="1485900"/>
            <a:ext cx="6138833"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ill 2"/>
          <p:cNvSpPr>
            <a:spLocks noGrp="1"/>
          </p:cNvSpPr>
          <p:nvPr>
            <p:ph type="title"/>
          </p:nvPr>
        </p:nvSpPr>
        <p:spPr/>
        <p:txBody>
          <a:bodyPr/>
          <a:lstStyle/>
          <a:p>
            <a:r>
              <a:rPr lang="is-IS" dirty="0" err="1" smtClean="0"/>
              <a:t>Afterschool</a:t>
            </a:r>
            <a:r>
              <a:rPr lang="is-IS" dirty="0" smtClean="0"/>
              <a:t> </a:t>
            </a:r>
            <a:r>
              <a:rPr lang="is-IS" dirty="0" err="1" smtClean="0"/>
              <a:t>programs</a:t>
            </a:r>
            <a:r>
              <a:rPr lang="is-IS" dirty="0" smtClean="0"/>
              <a:t> </a:t>
            </a:r>
            <a:r>
              <a:rPr lang="is-IS" dirty="0" err="1" smtClean="0"/>
              <a:t>in</a:t>
            </a:r>
            <a:r>
              <a:rPr lang="is-IS" dirty="0" smtClean="0"/>
              <a:t> Reykjavik</a:t>
            </a:r>
            <a:endParaRPr lang="is-IS" dirty="0"/>
          </a:p>
        </p:txBody>
      </p:sp>
      <p:sp>
        <p:nvSpPr>
          <p:cNvPr id="2" name="Textarammi 1"/>
          <p:cNvSpPr txBox="1"/>
          <p:nvPr/>
        </p:nvSpPr>
        <p:spPr>
          <a:xfrm>
            <a:off x="539552" y="1556792"/>
            <a:ext cx="8208912" cy="3416320"/>
          </a:xfrm>
          <a:prstGeom prst="rect">
            <a:avLst/>
          </a:prstGeom>
          <a:noFill/>
        </p:spPr>
        <p:txBody>
          <a:bodyPr wrap="square" rtlCol="0">
            <a:spAutoFit/>
          </a:bodyPr>
          <a:lstStyle/>
          <a:p>
            <a:pPr marL="285750" indent="-285750">
              <a:buFont typeface="Arial" panose="020B0604020202020204" pitchFamily="34" charset="0"/>
              <a:buChar char="•"/>
            </a:pPr>
            <a:r>
              <a:rPr lang="is-IS" sz="2400" dirty="0" err="1" smtClean="0"/>
              <a:t>There</a:t>
            </a:r>
            <a:r>
              <a:rPr lang="is-IS" sz="2400" dirty="0" smtClean="0"/>
              <a:t> </a:t>
            </a:r>
            <a:r>
              <a:rPr lang="is-IS" sz="2400" dirty="0" err="1" smtClean="0"/>
              <a:t>are</a:t>
            </a:r>
            <a:r>
              <a:rPr lang="is-IS" sz="2400" dirty="0" smtClean="0"/>
              <a:t> 39 </a:t>
            </a:r>
            <a:r>
              <a:rPr lang="is-IS" sz="2400" dirty="0" err="1" smtClean="0"/>
              <a:t>after</a:t>
            </a:r>
            <a:r>
              <a:rPr lang="is-IS" sz="2400" dirty="0" smtClean="0"/>
              <a:t> </a:t>
            </a:r>
            <a:r>
              <a:rPr lang="is-IS" sz="2400" dirty="0" err="1" smtClean="0"/>
              <a:t>school</a:t>
            </a:r>
            <a:r>
              <a:rPr lang="is-IS" sz="2400" dirty="0" smtClean="0"/>
              <a:t> </a:t>
            </a:r>
            <a:r>
              <a:rPr lang="is-IS" sz="2400" dirty="0" err="1" smtClean="0"/>
              <a:t>programs</a:t>
            </a:r>
            <a:r>
              <a:rPr lang="is-IS" sz="2400" dirty="0" smtClean="0"/>
              <a:t> in Reykjavik for </a:t>
            </a:r>
            <a:r>
              <a:rPr lang="is-IS" sz="2400" dirty="0" err="1" smtClean="0"/>
              <a:t>children</a:t>
            </a:r>
            <a:r>
              <a:rPr lang="is-IS" sz="2400" dirty="0" smtClean="0"/>
              <a:t> 6-9 </a:t>
            </a:r>
            <a:r>
              <a:rPr lang="is-IS" sz="2400" dirty="0" err="1" smtClean="0"/>
              <a:t>year</a:t>
            </a:r>
            <a:endParaRPr lang="is-IS" sz="2400" dirty="0" smtClean="0"/>
          </a:p>
          <a:p>
            <a:pPr marL="285750" indent="-285750">
              <a:buFont typeface="Arial" panose="020B0604020202020204" pitchFamily="34" charset="0"/>
              <a:buChar char="•"/>
            </a:pPr>
            <a:r>
              <a:rPr lang="is-IS" sz="2400" dirty="0" smtClean="0"/>
              <a:t>4 of </a:t>
            </a:r>
            <a:r>
              <a:rPr lang="is-IS" sz="2400" dirty="0" err="1" smtClean="0"/>
              <a:t>that</a:t>
            </a:r>
            <a:r>
              <a:rPr lang="is-IS" sz="2400" dirty="0" smtClean="0"/>
              <a:t> for </a:t>
            </a:r>
            <a:r>
              <a:rPr lang="is-IS" sz="2400" dirty="0" err="1" smtClean="0"/>
              <a:t>children</a:t>
            </a:r>
            <a:r>
              <a:rPr lang="is-IS" sz="2400" dirty="0" smtClean="0"/>
              <a:t> </a:t>
            </a:r>
            <a:r>
              <a:rPr lang="is-IS" sz="2400" dirty="0" err="1" smtClean="0"/>
              <a:t>age</a:t>
            </a:r>
            <a:r>
              <a:rPr lang="is-IS" sz="2400" dirty="0" smtClean="0"/>
              <a:t> 8-9</a:t>
            </a:r>
          </a:p>
          <a:p>
            <a:pPr marL="285750" indent="-285750">
              <a:buFont typeface="Arial" panose="020B0604020202020204" pitchFamily="34" charset="0"/>
              <a:buChar char="•"/>
            </a:pPr>
            <a:r>
              <a:rPr lang="is-IS" sz="2400" dirty="0" smtClean="0"/>
              <a:t>4 </a:t>
            </a:r>
            <a:r>
              <a:rPr lang="is-IS" sz="2400" dirty="0" err="1" smtClean="0"/>
              <a:t>youth</a:t>
            </a:r>
            <a:r>
              <a:rPr lang="is-IS" sz="2400" dirty="0" smtClean="0"/>
              <a:t> </a:t>
            </a:r>
            <a:r>
              <a:rPr lang="is-IS" sz="2400" dirty="0" err="1" smtClean="0"/>
              <a:t>clubs</a:t>
            </a:r>
            <a:r>
              <a:rPr lang="is-IS" sz="2400" dirty="0" smtClean="0"/>
              <a:t> for </a:t>
            </a:r>
            <a:r>
              <a:rPr lang="is-IS" sz="2400" dirty="0" err="1" smtClean="0"/>
              <a:t>disabled</a:t>
            </a:r>
            <a:r>
              <a:rPr lang="is-IS" sz="2400" dirty="0" smtClean="0"/>
              <a:t> </a:t>
            </a:r>
            <a:r>
              <a:rPr lang="is-IS" sz="2400" dirty="0" err="1" smtClean="0"/>
              <a:t>children</a:t>
            </a:r>
            <a:r>
              <a:rPr lang="is-IS" sz="2400" dirty="0" smtClean="0"/>
              <a:t> </a:t>
            </a:r>
            <a:r>
              <a:rPr lang="is-IS" sz="2400" dirty="0" err="1" smtClean="0"/>
              <a:t>age</a:t>
            </a:r>
            <a:r>
              <a:rPr lang="is-IS" sz="2400" dirty="0" smtClean="0"/>
              <a:t> 10-16</a:t>
            </a:r>
          </a:p>
          <a:p>
            <a:pPr marL="285750" indent="-285750">
              <a:buFont typeface="Arial" panose="020B0604020202020204" pitchFamily="34" charset="0"/>
              <a:buChar char="•"/>
            </a:pPr>
            <a:r>
              <a:rPr lang="is-IS" sz="2400" dirty="0" err="1" smtClean="0"/>
              <a:t>approxematly</a:t>
            </a:r>
            <a:r>
              <a:rPr lang="is-IS" sz="2400" dirty="0" smtClean="0"/>
              <a:t> 4.600 </a:t>
            </a:r>
            <a:r>
              <a:rPr lang="is-IS" sz="2400" dirty="0" err="1" smtClean="0"/>
              <a:t>participents</a:t>
            </a:r>
            <a:endParaRPr lang="is-IS" sz="2400" dirty="0" smtClean="0"/>
          </a:p>
          <a:p>
            <a:pPr marL="285750" indent="-285750">
              <a:buFont typeface="Arial" panose="020B0604020202020204" pitchFamily="34" charset="0"/>
              <a:buChar char="•"/>
            </a:pPr>
            <a:r>
              <a:rPr lang="is-IS" sz="2400" dirty="0" err="1"/>
              <a:t>f</a:t>
            </a:r>
            <a:r>
              <a:rPr lang="is-IS" sz="2400" dirty="0" err="1" smtClean="0"/>
              <a:t>rom</a:t>
            </a:r>
            <a:r>
              <a:rPr lang="is-IS" sz="2400" dirty="0" smtClean="0"/>
              <a:t> 1 </a:t>
            </a:r>
            <a:r>
              <a:rPr lang="is-IS" sz="2400" dirty="0" err="1" smtClean="0"/>
              <a:t>day</a:t>
            </a:r>
            <a:r>
              <a:rPr lang="is-IS" sz="2400" dirty="0" smtClean="0"/>
              <a:t> </a:t>
            </a:r>
            <a:r>
              <a:rPr lang="is-IS" sz="2400" dirty="0" err="1" smtClean="0"/>
              <a:t>to</a:t>
            </a:r>
            <a:r>
              <a:rPr lang="is-IS" sz="2400" dirty="0" smtClean="0"/>
              <a:t> 5 </a:t>
            </a:r>
            <a:r>
              <a:rPr lang="is-IS" sz="2400" dirty="0" err="1" smtClean="0"/>
              <a:t>days</a:t>
            </a:r>
            <a:endParaRPr lang="is-IS" sz="2400" dirty="0" smtClean="0"/>
          </a:p>
          <a:p>
            <a:pPr marL="285750" indent="-285750">
              <a:buFont typeface="Arial" panose="020B0604020202020204" pitchFamily="34" charset="0"/>
              <a:buChar char="•"/>
            </a:pPr>
            <a:r>
              <a:rPr lang="is-IS" sz="2400" dirty="0" err="1" smtClean="0"/>
              <a:t>opening</a:t>
            </a:r>
            <a:r>
              <a:rPr lang="is-IS" sz="2400" dirty="0" smtClean="0"/>
              <a:t> </a:t>
            </a:r>
            <a:r>
              <a:rPr lang="is-IS" sz="2400" dirty="0" err="1" smtClean="0"/>
              <a:t>hours</a:t>
            </a:r>
            <a:endParaRPr lang="is-IS" sz="2400" dirty="0" smtClean="0"/>
          </a:p>
          <a:p>
            <a:pPr marL="285750" indent="-285750">
              <a:buFont typeface="Arial" panose="020B0604020202020204" pitchFamily="34" charset="0"/>
              <a:buChar char="•"/>
            </a:pPr>
            <a:r>
              <a:rPr lang="is-IS" sz="2400" dirty="0" smtClean="0"/>
              <a:t>5 </a:t>
            </a:r>
            <a:r>
              <a:rPr lang="is-IS" sz="2400" dirty="0" err="1" smtClean="0"/>
              <a:t>schools</a:t>
            </a:r>
            <a:r>
              <a:rPr lang="is-IS" sz="2400" dirty="0" smtClean="0"/>
              <a:t> </a:t>
            </a:r>
            <a:r>
              <a:rPr lang="is-IS" sz="2400" dirty="0" err="1" smtClean="0"/>
              <a:t>are</a:t>
            </a:r>
            <a:r>
              <a:rPr lang="is-IS" sz="2400" dirty="0" smtClean="0"/>
              <a:t> </a:t>
            </a:r>
            <a:r>
              <a:rPr lang="is-IS" sz="2400" dirty="0" err="1" smtClean="0"/>
              <a:t>working</a:t>
            </a:r>
            <a:r>
              <a:rPr lang="is-IS" sz="2400" dirty="0" smtClean="0"/>
              <a:t> </a:t>
            </a:r>
            <a:r>
              <a:rPr lang="is-IS" sz="2400" dirty="0" err="1" smtClean="0"/>
              <a:t>with</a:t>
            </a:r>
            <a:r>
              <a:rPr lang="is-IS" sz="2400" dirty="0" smtClean="0"/>
              <a:t> </a:t>
            </a:r>
            <a:r>
              <a:rPr lang="is-IS" sz="2400" dirty="0" err="1" smtClean="0"/>
              <a:t>intergration</a:t>
            </a:r>
            <a:r>
              <a:rPr lang="is-IS" sz="2400" dirty="0" smtClean="0"/>
              <a:t> of </a:t>
            </a:r>
            <a:r>
              <a:rPr lang="is-IS" sz="2400" dirty="0" err="1" smtClean="0"/>
              <a:t>leisure</a:t>
            </a:r>
            <a:r>
              <a:rPr lang="is-IS" sz="2400" dirty="0" smtClean="0"/>
              <a:t> and </a:t>
            </a:r>
            <a:r>
              <a:rPr lang="is-IS" sz="2400" dirty="0" err="1" smtClean="0"/>
              <a:t>study</a:t>
            </a:r>
            <a:r>
              <a:rPr lang="is-IS" sz="2400" dirty="0" smtClean="0"/>
              <a:t> in</a:t>
            </a:r>
            <a:r>
              <a:rPr lang="is-IS" sz="2400" dirty="0"/>
              <a:t> a </a:t>
            </a:r>
            <a:r>
              <a:rPr lang="is-IS" sz="2400" dirty="0" err="1" smtClean="0"/>
              <a:t>continuous</a:t>
            </a:r>
            <a:r>
              <a:rPr lang="is-IS" sz="2400" dirty="0" smtClean="0"/>
              <a:t> </a:t>
            </a:r>
            <a:r>
              <a:rPr lang="is-IS" sz="2400" dirty="0" err="1" smtClean="0"/>
              <a:t>school</a:t>
            </a:r>
            <a:r>
              <a:rPr lang="is-IS" sz="2400" dirty="0" smtClean="0"/>
              <a:t>/</a:t>
            </a:r>
            <a:r>
              <a:rPr lang="is-IS" sz="2400" dirty="0" err="1" smtClean="0"/>
              <a:t>leisure-day</a:t>
            </a:r>
            <a:endParaRPr lang="is-IS" sz="2400" dirty="0"/>
          </a:p>
        </p:txBody>
      </p:sp>
    </p:spTree>
    <p:extLst>
      <p:ext uri="{BB962C8B-B14F-4D97-AF65-F5344CB8AC3E}">
        <p14:creationId xmlns:p14="http://schemas.microsoft.com/office/powerpoint/2010/main" val="245373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taðgengill efnis 3"/>
          <p:cNvGraphicFramePr>
            <a:graphicFrameLocks noGrp="1"/>
          </p:cNvGraphicFramePr>
          <p:nvPr>
            <p:ph idx="1"/>
            <p:extLst/>
          </p:nvPr>
        </p:nvGraphicFramePr>
        <p:xfrm>
          <a:off x="1187624" y="1766888"/>
          <a:ext cx="5472608" cy="2794188"/>
        </p:xfrm>
        <a:graphic>
          <a:graphicData uri="http://schemas.openxmlformats.org/drawingml/2006/table">
            <a:tbl>
              <a:tblPr/>
              <a:tblGrid>
                <a:gridCol w="1413198">
                  <a:extLst>
                    <a:ext uri="{9D8B030D-6E8A-4147-A177-3AD203B41FA5}">
                      <a16:colId xmlns:a16="http://schemas.microsoft.com/office/drawing/2014/main" val="20000"/>
                    </a:ext>
                  </a:extLst>
                </a:gridCol>
                <a:gridCol w="1560407">
                  <a:extLst>
                    <a:ext uri="{9D8B030D-6E8A-4147-A177-3AD203B41FA5}">
                      <a16:colId xmlns:a16="http://schemas.microsoft.com/office/drawing/2014/main" val="20001"/>
                    </a:ext>
                  </a:extLst>
                </a:gridCol>
                <a:gridCol w="2499003">
                  <a:extLst>
                    <a:ext uri="{9D8B030D-6E8A-4147-A177-3AD203B41FA5}">
                      <a16:colId xmlns:a16="http://schemas.microsoft.com/office/drawing/2014/main" val="20002"/>
                    </a:ext>
                  </a:extLst>
                </a:gridCol>
              </a:tblGrid>
              <a:tr h="371083">
                <a:tc>
                  <a:txBody>
                    <a:bodyPr/>
                    <a:lstStyle/>
                    <a:p>
                      <a:endParaRPr lang="en-US" b="1" dirty="0"/>
                    </a:p>
                  </a:txBody>
                  <a:tcPr marL="9525" marR="9525" marT="9525" marB="9525" anchor="ctr">
                    <a:lnL>
                      <a:noFill/>
                    </a:lnL>
                    <a:lnR>
                      <a:noFill/>
                    </a:lnR>
                    <a:lnT>
                      <a:noFill/>
                    </a:lnT>
                    <a:lnB>
                      <a:noFill/>
                    </a:lnB>
                  </a:tcPr>
                </a:tc>
                <a:tc>
                  <a:txBody>
                    <a:bodyPr/>
                    <a:lstStyle/>
                    <a:p>
                      <a:r>
                        <a:rPr lang="en-US" b="1" dirty="0" smtClean="0">
                          <a:effectLst/>
                        </a:rPr>
                        <a:t>Price for one month</a:t>
                      </a:r>
                      <a:endParaRPr lang="en-US" b="1" dirty="0">
                        <a:effectLst/>
                      </a:endParaRPr>
                    </a:p>
                  </a:txBody>
                  <a:tcPr marL="9525" marR="9525" marT="9525" marB="9525" anchor="ctr">
                    <a:lnL>
                      <a:noFill/>
                    </a:lnL>
                    <a:lnR>
                      <a:noFill/>
                    </a:lnR>
                    <a:lnT>
                      <a:noFill/>
                    </a:lnT>
                    <a:lnB>
                      <a:noFill/>
                    </a:lnB>
                  </a:tcPr>
                </a:tc>
                <a:tc>
                  <a:txBody>
                    <a:bodyPr/>
                    <a:lstStyle/>
                    <a:p>
                      <a:r>
                        <a:rPr lang="is-IS" b="1" dirty="0" err="1" smtClean="0">
                          <a:effectLst/>
                        </a:rPr>
                        <a:t>Afternoon</a:t>
                      </a:r>
                      <a:r>
                        <a:rPr lang="is-IS" b="1" dirty="0" smtClean="0">
                          <a:effectLst/>
                        </a:rPr>
                        <a:t> meal</a:t>
                      </a:r>
                      <a:endParaRPr lang="en-US" b="1" dirty="0">
                        <a:effectLst/>
                      </a:endParaRPr>
                    </a:p>
                  </a:txBody>
                  <a:tcPr marL="9525" marR="9525" marT="9525" marB="9525" anchor="ctr">
                    <a:lnL>
                      <a:noFill/>
                    </a:lnL>
                    <a:lnR>
                      <a:noFill/>
                    </a:lnR>
                    <a:lnT>
                      <a:noFill/>
                    </a:lnT>
                    <a:lnB>
                      <a:noFill/>
                    </a:lnB>
                  </a:tcPr>
                </a:tc>
                <a:extLst>
                  <a:ext uri="{0D108BD9-81ED-4DB2-BD59-A6C34878D82A}">
                    <a16:rowId xmlns:a16="http://schemas.microsoft.com/office/drawing/2014/main" val="10000"/>
                  </a:ext>
                </a:extLst>
              </a:tr>
              <a:tr h="371083">
                <a:tc>
                  <a:txBody>
                    <a:bodyPr/>
                    <a:lstStyle/>
                    <a:p>
                      <a:r>
                        <a:rPr lang="en-US" dirty="0" smtClean="0"/>
                        <a:t>5 days</a:t>
                      </a:r>
                      <a:endParaRPr lang="en-US" dirty="0"/>
                    </a:p>
                  </a:txBody>
                  <a:tcPr marL="9525" marR="9525" marT="9525" marB="9525" anchor="ctr">
                    <a:lnL>
                      <a:noFill/>
                    </a:lnL>
                    <a:lnR>
                      <a:noFill/>
                    </a:lnR>
                    <a:lnT>
                      <a:noFill/>
                    </a:lnT>
                    <a:lnB>
                      <a:noFill/>
                    </a:lnB>
                  </a:tcPr>
                </a:tc>
                <a:tc>
                  <a:txBody>
                    <a:bodyPr/>
                    <a:lstStyle/>
                    <a:p>
                      <a:r>
                        <a:rPr lang="en-US" dirty="0" smtClean="0">
                          <a:effectLst/>
                        </a:rPr>
                        <a:t>13.060 -&gt; </a:t>
                      </a:r>
                      <a:r>
                        <a:rPr lang="is-IS" dirty="0" smtClean="0">
                          <a:effectLst/>
                        </a:rPr>
                        <a:t>1.058</a:t>
                      </a:r>
                      <a:r>
                        <a:rPr lang="is-IS" baseline="0" dirty="0" smtClean="0">
                          <a:effectLst/>
                        </a:rPr>
                        <a:t> </a:t>
                      </a:r>
                      <a:endParaRPr lang="en-US" dirty="0">
                        <a:effectLst/>
                      </a:endParaRPr>
                    </a:p>
                  </a:txBody>
                  <a:tcPr marL="9525" marR="9525" marT="9525" marB="9525" anchor="ctr">
                    <a:lnL>
                      <a:noFill/>
                    </a:lnL>
                    <a:lnR>
                      <a:noFill/>
                    </a:lnR>
                    <a:lnT>
                      <a:noFill/>
                    </a:lnT>
                    <a:lnB>
                      <a:noFill/>
                    </a:lnB>
                  </a:tcPr>
                </a:tc>
                <a:tc>
                  <a:txBody>
                    <a:bodyPr/>
                    <a:lstStyle/>
                    <a:p>
                      <a:r>
                        <a:rPr lang="en-US" dirty="0" smtClean="0">
                          <a:effectLst/>
                        </a:rPr>
                        <a:t>3.770-&gt;</a:t>
                      </a:r>
                      <a:r>
                        <a:rPr lang="is-IS" dirty="0" smtClean="0">
                          <a:effectLst/>
                        </a:rPr>
                        <a:t>306</a:t>
                      </a:r>
                      <a:endParaRPr lang="en-US" dirty="0">
                        <a:effectLst/>
                      </a:endParaRPr>
                    </a:p>
                  </a:txBody>
                  <a:tcPr marL="9525" marR="9525" marT="9525" marB="9525" anchor="ctr">
                    <a:lnL>
                      <a:noFill/>
                    </a:lnL>
                    <a:lnR>
                      <a:noFill/>
                    </a:lnR>
                    <a:lnT>
                      <a:noFill/>
                    </a:lnT>
                    <a:lnB>
                      <a:noFill/>
                    </a:lnB>
                  </a:tcPr>
                </a:tc>
                <a:extLst>
                  <a:ext uri="{0D108BD9-81ED-4DB2-BD59-A6C34878D82A}">
                    <a16:rowId xmlns:a16="http://schemas.microsoft.com/office/drawing/2014/main" val="10001"/>
                  </a:ext>
                </a:extLst>
              </a:tr>
              <a:tr h="371083">
                <a:tc>
                  <a:txBody>
                    <a:bodyPr/>
                    <a:lstStyle/>
                    <a:p>
                      <a:r>
                        <a:rPr lang="en-US" dirty="0" smtClean="0"/>
                        <a:t>4 days</a:t>
                      </a:r>
                      <a:endParaRPr lang="en-US" dirty="0"/>
                    </a:p>
                  </a:txBody>
                  <a:tcPr marL="9525" marR="9525" marT="9525" marB="9525" anchor="ctr">
                    <a:lnL>
                      <a:noFill/>
                    </a:lnL>
                    <a:lnR>
                      <a:noFill/>
                    </a:lnR>
                    <a:lnT>
                      <a:noFill/>
                    </a:lnT>
                    <a:lnB>
                      <a:noFill/>
                    </a:lnB>
                  </a:tcPr>
                </a:tc>
                <a:tc>
                  <a:txBody>
                    <a:bodyPr/>
                    <a:lstStyle/>
                    <a:p>
                      <a:r>
                        <a:rPr lang="en-US" dirty="0" smtClean="0">
                          <a:effectLst/>
                        </a:rPr>
                        <a:t>10.650-&gt; </a:t>
                      </a:r>
                      <a:r>
                        <a:rPr lang="is-IS" dirty="0" smtClean="0">
                          <a:effectLst/>
                        </a:rPr>
                        <a:t>863</a:t>
                      </a:r>
                      <a:endParaRPr lang="en-US" dirty="0">
                        <a:effectLst/>
                      </a:endParaRPr>
                    </a:p>
                  </a:txBody>
                  <a:tcPr marL="9525" marR="9525" marT="9525" marB="9525" anchor="ctr">
                    <a:lnL>
                      <a:noFill/>
                    </a:lnL>
                    <a:lnR>
                      <a:noFill/>
                    </a:lnR>
                    <a:lnT>
                      <a:noFill/>
                    </a:lnT>
                    <a:lnB>
                      <a:noFill/>
                    </a:lnB>
                  </a:tcPr>
                </a:tc>
                <a:tc>
                  <a:txBody>
                    <a:bodyPr/>
                    <a:lstStyle/>
                    <a:p>
                      <a:r>
                        <a:rPr lang="en-US" dirty="0" smtClean="0">
                          <a:effectLst/>
                        </a:rPr>
                        <a:t>3.020-&gt; </a:t>
                      </a:r>
                      <a:r>
                        <a:rPr lang="is-IS" dirty="0" smtClean="0">
                          <a:effectLst/>
                        </a:rPr>
                        <a:t>245</a:t>
                      </a:r>
                      <a:endParaRPr lang="en-US" dirty="0">
                        <a:effectLst/>
                      </a:endParaRPr>
                    </a:p>
                  </a:txBody>
                  <a:tcPr marL="9525" marR="9525" marT="9525" marB="9525" anchor="ctr">
                    <a:lnL>
                      <a:noFill/>
                    </a:lnL>
                    <a:lnR>
                      <a:noFill/>
                    </a:lnR>
                    <a:lnT>
                      <a:noFill/>
                    </a:lnT>
                    <a:lnB>
                      <a:noFill/>
                    </a:lnB>
                  </a:tcPr>
                </a:tc>
                <a:extLst>
                  <a:ext uri="{0D108BD9-81ED-4DB2-BD59-A6C34878D82A}">
                    <a16:rowId xmlns:a16="http://schemas.microsoft.com/office/drawing/2014/main" val="10002"/>
                  </a:ext>
                </a:extLst>
              </a:tr>
              <a:tr h="371083">
                <a:tc>
                  <a:txBody>
                    <a:bodyPr/>
                    <a:lstStyle/>
                    <a:p>
                      <a:r>
                        <a:rPr lang="en-US" dirty="0" smtClean="0"/>
                        <a:t>3</a:t>
                      </a:r>
                      <a:r>
                        <a:rPr lang="en-US" dirty="0"/>
                        <a:t> </a:t>
                      </a:r>
                      <a:r>
                        <a:rPr lang="en-US" dirty="0" smtClean="0"/>
                        <a:t>days</a:t>
                      </a:r>
                      <a:endParaRPr lang="en-US" dirty="0"/>
                    </a:p>
                  </a:txBody>
                  <a:tcPr marL="9525" marR="9525" marT="9525" marB="9525" anchor="ctr">
                    <a:lnL>
                      <a:noFill/>
                    </a:lnL>
                    <a:lnR>
                      <a:noFill/>
                    </a:lnR>
                    <a:lnT>
                      <a:noFill/>
                    </a:lnT>
                    <a:lnB>
                      <a:noFill/>
                    </a:lnB>
                  </a:tcPr>
                </a:tc>
                <a:tc>
                  <a:txBody>
                    <a:bodyPr/>
                    <a:lstStyle/>
                    <a:p>
                      <a:r>
                        <a:rPr lang="en-US" dirty="0" smtClean="0">
                          <a:effectLst/>
                        </a:rPr>
                        <a:t>8.220-&gt; </a:t>
                      </a:r>
                      <a:r>
                        <a:rPr lang="is-IS" dirty="0" smtClean="0">
                          <a:effectLst/>
                        </a:rPr>
                        <a:t>666</a:t>
                      </a:r>
                      <a:endParaRPr lang="en-US" dirty="0">
                        <a:effectLst/>
                      </a:endParaRPr>
                    </a:p>
                  </a:txBody>
                  <a:tcPr marL="9525" marR="9525" marT="9525" marB="9525" anchor="ctr">
                    <a:lnL>
                      <a:noFill/>
                    </a:lnL>
                    <a:lnR>
                      <a:noFill/>
                    </a:lnR>
                    <a:lnT>
                      <a:noFill/>
                    </a:lnT>
                    <a:lnB>
                      <a:noFill/>
                    </a:lnB>
                  </a:tcPr>
                </a:tc>
                <a:tc>
                  <a:txBody>
                    <a:bodyPr/>
                    <a:lstStyle/>
                    <a:p>
                      <a:r>
                        <a:rPr lang="en-US" dirty="0" smtClean="0">
                          <a:effectLst/>
                        </a:rPr>
                        <a:t>2.260-&gt;</a:t>
                      </a:r>
                      <a:r>
                        <a:rPr lang="is-IS" dirty="0" smtClean="0">
                          <a:effectLst/>
                        </a:rPr>
                        <a:t>183</a:t>
                      </a:r>
                      <a:endParaRPr lang="en-US" dirty="0">
                        <a:effectLst/>
                      </a:endParaRPr>
                    </a:p>
                  </a:txBody>
                  <a:tcPr marL="9525" marR="9525" marT="9525" marB="9525" anchor="ctr">
                    <a:lnL>
                      <a:noFill/>
                    </a:lnL>
                    <a:lnR>
                      <a:noFill/>
                    </a:lnR>
                    <a:lnT>
                      <a:noFill/>
                    </a:lnT>
                    <a:lnB>
                      <a:noFill/>
                    </a:lnB>
                  </a:tcPr>
                </a:tc>
                <a:extLst>
                  <a:ext uri="{0D108BD9-81ED-4DB2-BD59-A6C34878D82A}">
                    <a16:rowId xmlns:a16="http://schemas.microsoft.com/office/drawing/2014/main" val="10003"/>
                  </a:ext>
                </a:extLst>
              </a:tr>
              <a:tr h="371083">
                <a:tc>
                  <a:txBody>
                    <a:bodyPr/>
                    <a:lstStyle/>
                    <a:p>
                      <a:r>
                        <a:rPr lang="en-US" dirty="0" smtClean="0"/>
                        <a:t>2</a:t>
                      </a:r>
                      <a:r>
                        <a:rPr lang="en-US" dirty="0"/>
                        <a:t> </a:t>
                      </a:r>
                      <a:r>
                        <a:rPr lang="en-US" dirty="0" smtClean="0"/>
                        <a:t>days</a:t>
                      </a:r>
                      <a:endParaRPr lang="en-US" dirty="0"/>
                    </a:p>
                  </a:txBody>
                  <a:tcPr marL="9525" marR="9525" marT="9525" marB="9525" anchor="ctr">
                    <a:lnL>
                      <a:noFill/>
                    </a:lnL>
                    <a:lnR>
                      <a:noFill/>
                    </a:lnR>
                    <a:lnT>
                      <a:noFill/>
                    </a:lnT>
                    <a:lnB>
                      <a:noFill/>
                    </a:lnB>
                  </a:tcPr>
                </a:tc>
                <a:tc>
                  <a:txBody>
                    <a:bodyPr/>
                    <a:lstStyle/>
                    <a:p>
                      <a:r>
                        <a:rPr lang="en-US" dirty="0" smtClean="0">
                          <a:effectLst/>
                        </a:rPr>
                        <a:t>5.800-&gt;</a:t>
                      </a:r>
                      <a:r>
                        <a:rPr lang="is-IS" dirty="0" smtClean="0">
                          <a:effectLst/>
                        </a:rPr>
                        <a:t>470</a:t>
                      </a:r>
                      <a:endParaRPr lang="en-US" dirty="0">
                        <a:effectLst/>
                      </a:endParaRPr>
                    </a:p>
                  </a:txBody>
                  <a:tcPr marL="9525" marR="9525" marT="9525" marB="9525" anchor="ctr">
                    <a:lnL>
                      <a:noFill/>
                    </a:lnL>
                    <a:lnR>
                      <a:noFill/>
                    </a:lnR>
                    <a:lnT>
                      <a:noFill/>
                    </a:lnT>
                    <a:lnB>
                      <a:noFill/>
                    </a:lnB>
                  </a:tcPr>
                </a:tc>
                <a:tc>
                  <a:txBody>
                    <a:bodyPr/>
                    <a:lstStyle/>
                    <a:p>
                      <a:r>
                        <a:rPr lang="en-US" dirty="0" smtClean="0">
                          <a:effectLst/>
                        </a:rPr>
                        <a:t>1.520-&gt;</a:t>
                      </a:r>
                      <a:r>
                        <a:rPr lang="is-IS" dirty="0" smtClean="0">
                          <a:effectLst/>
                        </a:rPr>
                        <a:t>123</a:t>
                      </a:r>
                      <a:endParaRPr lang="en-US" dirty="0">
                        <a:effectLst/>
                      </a:endParaRPr>
                    </a:p>
                  </a:txBody>
                  <a:tcPr marL="9525" marR="9525" marT="9525" marB="9525" anchor="ctr">
                    <a:lnL>
                      <a:noFill/>
                    </a:lnL>
                    <a:lnR>
                      <a:noFill/>
                    </a:lnR>
                    <a:lnT>
                      <a:noFill/>
                    </a:lnT>
                    <a:lnB>
                      <a:noFill/>
                    </a:lnB>
                  </a:tcPr>
                </a:tc>
                <a:extLst>
                  <a:ext uri="{0D108BD9-81ED-4DB2-BD59-A6C34878D82A}">
                    <a16:rowId xmlns:a16="http://schemas.microsoft.com/office/drawing/2014/main" val="10004"/>
                  </a:ext>
                </a:extLst>
              </a:tr>
              <a:tr h="371083">
                <a:tc>
                  <a:txBody>
                    <a:bodyPr/>
                    <a:lstStyle/>
                    <a:p>
                      <a:r>
                        <a:rPr lang="en-US" dirty="0" smtClean="0"/>
                        <a:t>1</a:t>
                      </a:r>
                      <a:r>
                        <a:rPr lang="en-US" dirty="0"/>
                        <a:t> </a:t>
                      </a:r>
                      <a:r>
                        <a:rPr lang="en-US" dirty="0" smtClean="0"/>
                        <a:t>days</a:t>
                      </a:r>
                      <a:endParaRPr lang="en-US" dirty="0"/>
                    </a:p>
                  </a:txBody>
                  <a:tcPr marL="9525" marR="9525" marT="9525" marB="9525" anchor="ctr">
                    <a:lnL>
                      <a:noFill/>
                    </a:lnL>
                    <a:lnR>
                      <a:noFill/>
                    </a:lnR>
                    <a:lnT>
                      <a:noFill/>
                    </a:lnT>
                    <a:lnB>
                      <a:noFill/>
                    </a:lnB>
                  </a:tcPr>
                </a:tc>
                <a:tc>
                  <a:txBody>
                    <a:bodyPr/>
                    <a:lstStyle/>
                    <a:p>
                      <a:r>
                        <a:rPr lang="en-US" dirty="0" smtClean="0">
                          <a:effectLst/>
                        </a:rPr>
                        <a:t>3.370-&gt;</a:t>
                      </a:r>
                      <a:r>
                        <a:rPr lang="is-IS" dirty="0" smtClean="0">
                          <a:effectLst/>
                        </a:rPr>
                        <a:t>273</a:t>
                      </a:r>
                      <a:endParaRPr lang="en-US" dirty="0">
                        <a:effectLst/>
                      </a:endParaRPr>
                    </a:p>
                  </a:txBody>
                  <a:tcPr marL="9525" marR="9525" marT="9525" marB="9525" anchor="ctr">
                    <a:lnL>
                      <a:noFill/>
                    </a:lnL>
                    <a:lnR>
                      <a:noFill/>
                    </a:lnR>
                    <a:lnT>
                      <a:noFill/>
                    </a:lnT>
                    <a:lnB>
                      <a:noFill/>
                    </a:lnB>
                  </a:tcPr>
                </a:tc>
                <a:tc>
                  <a:txBody>
                    <a:bodyPr/>
                    <a:lstStyle/>
                    <a:p>
                      <a:r>
                        <a:rPr lang="en-US" dirty="0" smtClean="0">
                          <a:effectLst/>
                        </a:rPr>
                        <a:t>770-&gt; </a:t>
                      </a:r>
                      <a:r>
                        <a:rPr lang="is-IS" dirty="0" smtClean="0">
                          <a:effectLst/>
                        </a:rPr>
                        <a:t>62</a:t>
                      </a:r>
                      <a:endParaRPr lang="en-US" dirty="0">
                        <a:effectLst/>
                      </a:endParaRPr>
                    </a:p>
                  </a:txBody>
                  <a:tcPr marL="9525" marR="9525" marT="9525" marB="9525" anchor="ctr">
                    <a:lnL>
                      <a:noFill/>
                    </a:lnL>
                    <a:lnR>
                      <a:noFill/>
                    </a:lnR>
                    <a:lnT>
                      <a:noFill/>
                    </a:lnT>
                    <a:lnB>
                      <a:noFill/>
                    </a:lnB>
                  </a:tcPr>
                </a:tc>
                <a:extLst>
                  <a:ext uri="{0D108BD9-81ED-4DB2-BD59-A6C34878D82A}">
                    <a16:rowId xmlns:a16="http://schemas.microsoft.com/office/drawing/2014/main" val="10005"/>
                  </a:ext>
                </a:extLst>
              </a:tr>
              <a:tr h="371083">
                <a:tc>
                  <a:txBody>
                    <a:bodyPr/>
                    <a:lstStyle/>
                    <a:p>
                      <a:r>
                        <a:rPr lang="en-US" dirty="0" smtClean="0"/>
                        <a:t>Whole day</a:t>
                      </a:r>
                      <a:endParaRPr lang="en-US" dirty="0"/>
                    </a:p>
                  </a:txBody>
                  <a:tcPr marL="9525" marR="9525" marT="9525" marB="9525" anchor="ctr">
                    <a:lnL>
                      <a:noFill/>
                    </a:lnL>
                    <a:lnR>
                      <a:noFill/>
                    </a:lnR>
                    <a:lnT>
                      <a:noFill/>
                    </a:lnT>
                    <a:lnB>
                      <a:noFill/>
                    </a:lnB>
                  </a:tcPr>
                </a:tc>
                <a:tc>
                  <a:txBody>
                    <a:bodyPr/>
                    <a:lstStyle/>
                    <a:p>
                      <a:r>
                        <a:rPr lang="en-US" dirty="0" smtClean="0">
                          <a:effectLst/>
                        </a:rPr>
                        <a:t>1.960-&gt; </a:t>
                      </a:r>
                      <a:r>
                        <a:rPr lang="is-IS" dirty="0" smtClean="0">
                          <a:effectLst/>
                        </a:rPr>
                        <a:t>159</a:t>
                      </a:r>
                      <a:endParaRPr lang="en-US" dirty="0" smtClean="0">
                        <a:effectLst/>
                      </a:endParaRPr>
                    </a:p>
                  </a:txBody>
                  <a:tcPr marL="9525" marR="9525" marT="9525" marB="9525" anchor="ctr">
                    <a:lnL>
                      <a:noFill/>
                    </a:lnL>
                    <a:lnR>
                      <a:noFill/>
                    </a:lnR>
                    <a:lnT>
                      <a:noFill/>
                    </a:lnT>
                    <a:lnB>
                      <a:noFill/>
                    </a:lnB>
                  </a:tcPr>
                </a:tc>
                <a:tc>
                  <a:txBody>
                    <a:bodyPr/>
                    <a:lstStyle/>
                    <a:p>
                      <a:r>
                        <a:rPr lang="en-US" dirty="0">
                          <a:effectLst/>
                        </a:rPr>
                        <a:t> </a:t>
                      </a:r>
                      <a:r>
                        <a:rPr lang="en-US" dirty="0" smtClean="0">
                          <a:effectLst/>
                        </a:rPr>
                        <a:t>Discounts for siblings</a:t>
                      </a:r>
                      <a:endParaRPr lang="en-US" dirty="0">
                        <a:effectLst/>
                      </a:endParaRPr>
                    </a:p>
                  </a:txBody>
                  <a:tcPr marL="9525" marR="9525" marT="9525" marB="9525" anchor="ctr">
                    <a:lnL>
                      <a:noFill/>
                    </a:lnL>
                    <a:lnR>
                      <a:noFill/>
                    </a:lnR>
                    <a:lnT>
                      <a:noFill/>
                    </a:lnT>
                    <a:lnB>
                      <a:noFill/>
                    </a:lnB>
                  </a:tcPr>
                </a:tc>
                <a:extLst>
                  <a:ext uri="{0D108BD9-81ED-4DB2-BD59-A6C34878D82A}">
                    <a16:rowId xmlns:a16="http://schemas.microsoft.com/office/drawing/2014/main" val="10006"/>
                  </a:ext>
                </a:extLst>
              </a:tr>
            </a:tbl>
          </a:graphicData>
        </a:graphic>
      </p:graphicFrame>
      <p:sp>
        <p:nvSpPr>
          <p:cNvPr id="3" name="Titill 2"/>
          <p:cNvSpPr>
            <a:spLocks noGrp="1"/>
          </p:cNvSpPr>
          <p:nvPr>
            <p:ph type="title"/>
          </p:nvPr>
        </p:nvSpPr>
        <p:spPr/>
        <p:txBody>
          <a:bodyPr/>
          <a:lstStyle/>
          <a:p>
            <a:pPr algn="ctr"/>
            <a:r>
              <a:rPr lang="is-IS" dirty="0" err="1" smtClean="0"/>
              <a:t>Price</a:t>
            </a:r>
            <a:r>
              <a:rPr lang="is-IS" dirty="0" smtClean="0"/>
              <a:t> parents </a:t>
            </a:r>
            <a:r>
              <a:rPr lang="is-IS" dirty="0" err="1" smtClean="0"/>
              <a:t>pay</a:t>
            </a:r>
            <a:r>
              <a:rPr lang="is-IS" dirty="0" smtClean="0"/>
              <a:t> for </a:t>
            </a:r>
            <a:r>
              <a:rPr lang="is-IS" dirty="0" err="1" smtClean="0"/>
              <a:t>afterschool</a:t>
            </a:r>
            <a:r>
              <a:rPr lang="is-IS" dirty="0" smtClean="0"/>
              <a:t> </a:t>
            </a:r>
            <a:r>
              <a:rPr lang="is-IS" dirty="0" err="1" smtClean="0"/>
              <a:t>program</a:t>
            </a:r>
            <a:r>
              <a:rPr lang="is-IS" dirty="0" smtClean="0"/>
              <a:t/>
            </a:r>
            <a:br>
              <a:rPr lang="is-IS" dirty="0" smtClean="0"/>
            </a:br>
            <a:r>
              <a:rPr lang="is-IS" dirty="0" err="1" smtClean="0"/>
              <a:t>iskr</a:t>
            </a:r>
            <a:r>
              <a:rPr lang="is-IS" dirty="0" smtClean="0"/>
              <a:t> -&gt; </a:t>
            </a:r>
            <a:r>
              <a:rPr lang="is-IS" dirty="0" err="1" smtClean="0"/>
              <a:t>skr</a:t>
            </a:r>
            <a:endParaRPr lang="en-US" dirty="0"/>
          </a:p>
        </p:txBody>
      </p:sp>
      <p:sp>
        <p:nvSpPr>
          <p:cNvPr id="5" name="Rectangle 1"/>
          <p:cNvSpPr>
            <a:spLocks noChangeArrowheads="1"/>
          </p:cNvSpPr>
          <p:nvPr/>
        </p:nvSpPr>
        <p:spPr bwMode="auto">
          <a:xfrm>
            <a:off x="2608263" y="1766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69683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normAutofit/>
          </a:bodyPr>
          <a:lstStyle/>
          <a:p>
            <a:r>
              <a:rPr lang="is-IS" dirty="0" err="1" smtClean="0">
                <a:solidFill>
                  <a:srgbClr val="C00000"/>
                </a:solidFill>
              </a:rPr>
              <a:t>Guiding</a:t>
            </a:r>
            <a:r>
              <a:rPr lang="is-IS" dirty="0" smtClean="0">
                <a:solidFill>
                  <a:srgbClr val="C00000"/>
                </a:solidFill>
              </a:rPr>
              <a:t> </a:t>
            </a:r>
            <a:r>
              <a:rPr lang="is-IS" dirty="0" err="1" smtClean="0">
                <a:solidFill>
                  <a:srgbClr val="C00000"/>
                </a:solidFill>
              </a:rPr>
              <a:t>principles</a:t>
            </a:r>
            <a:r>
              <a:rPr lang="is-IS" dirty="0" smtClean="0">
                <a:solidFill>
                  <a:srgbClr val="C00000"/>
                </a:solidFill>
              </a:rPr>
              <a:t> </a:t>
            </a:r>
            <a:r>
              <a:rPr lang="is-IS" dirty="0" err="1" smtClean="0">
                <a:solidFill>
                  <a:srgbClr val="C00000"/>
                </a:solidFill>
              </a:rPr>
              <a:t>in</a:t>
            </a:r>
            <a:r>
              <a:rPr lang="is-IS" dirty="0" smtClean="0">
                <a:solidFill>
                  <a:srgbClr val="C00000"/>
                </a:solidFill>
              </a:rPr>
              <a:t> </a:t>
            </a:r>
            <a:r>
              <a:rPr lang="is-IS" dirty="0" err="1" smtClean="0">
                <a:solidFill>
                  <a:srgbClr val="C00000"/>
                </a:solidFill>
              </a:rPr>
              <a:t>leisure</a:t>
            </a:r>
            <a:r>
              <a:rPr lang="is-IS" dirty="0" smtClean="0">
                <a:solidFill>
                  <a:srgbClr val="C00000"/>
                </a:solidFill>
              </a:rPr>
              <a:t> </a:t>
            </a:r>
            <a:r>
              <a:rPr lang="is-IS" dirty="0" err="1" smtClean="0">
                <a:solidFill>
                  <a:srgbClr val="C00000"/>
                </a:solidFill>
              </a:rPr>
              <a:t>activities</a:t>
            </a:r>
            <a:r>
              <a:rPr lang="is-IS" dirty="0" smtClean="0">
                <a:solidFill>
                  <a:srgbClr val="C00000"/>
                </a:solidFill>
              </a:rPr>
              <a:t> </a:t>
            </a:r>
            <a:r>
              <a:rPr lang="is-IS" sz="2700" dirty="0" smtClean="0">
                <a:solidFill>
                  <a:srgbClr val="C00000"/>
                </a:solidFill>
              </a:rPr>
              <a:t>(6-16 </a:t>
            </a:r>
            <a:r>
              <a:rPr lang="is-IS" sz="2700" dirty="0" err="1" smtClean="0">
                <a:solidFill>
                  <a:srgbClr val="C00000"/>
                </a:solidFill>
              </a:rPr>
              <a:t>years</a:t>
            </a:r>
            <a:r>
              <a:rPr lang="is-IS" sz="2700" dirty="0" smtClean="0">
                <a:solidFill>
                  <a:srgbClr val="C00000"/>
                </a:solidFill>
              </a:rPr>
              <a:t>)</a:t>
            </a:r>
            <a:endParaRPr lang="is-IS" sz="2700" dirty="0">
              <a:solidFill>
                <a:srgbClr val="C00000"/>
              </a:solidFill>
            </a:endParaRPr>
          </a:p>
        </p:txBody>
      </p:sp>
      <p:sp>
        <p:nvSpPr>
          <p:cNvPr id="3" name="Staðgengill efnis 2"/>
          <p:cNvSpPr>
            <a:spLocks noGrp="1"/>
          </p:cNvSpPr>
          <p:nvPr>
            <p:ph idx="1"/>
          </p:nvPr>
        </p:nvSpPr>
        <p:spPr/>
        <p:txBody>
          <a:bodyPr>
            <a:normAutofit fontScale="77500" lnSpcReduction="20000"/>
          </a:bodyPr>
          <a:lstStyle/>
          <a:p>
            <a:r>
              <a:rPr lang="en-GB" dirty="0" smtClean="0"/>
              <a:t>Children </a:t>
            </a:r>
            <a:r>
              <a:rPr lang="en-GB" dirty="0"/>
              <a:t>and adolescents should have access to leisure activities that have developmental and educational </a:t>
            </a:r>
            <a:r>
              <a:rPr lang="en-GB" dirty="0" smtClean="0"/>
              <a:t>value. </a:t>
            </a:r>
          </a:p>
          <a:p>
            <a:r>
              <a:rPr lang="en-GB" dirty="0" smtClean="0"/>
              <a:t>Emphasis </a:t>
            </a:r>
            <a:r>
              <a:rPr lang="en-GB" dirty="0"/>
              <a:t>is placed on </a:t>
            </a:r>
            <a:r>
              <a:rPr lang="en-GB" b="1" dirty="0"/>
              <a:t>active engagement</a:t>
            </a:r>
            <a:r>
              <a:rPr lang="en-GB" dirty="0"/>
              <a:t>, </a:t>
            </a:r>
            <a:r>
              <a:rPr lang="en-GB" b="1" dirty="0"/>
              <a:t>practical experience</a:t>
            </a:r>
            <a:r>
              <a:rPr lang="en-GB" dirty="0"/>
              <a:t>, </a:t>
            </a:r>
            <a:r>
              <a:rPr lang="en-GB" b="1" dirty="0"/>
              <a:t>democracy</a:t>
            </a:r>
            <a:r>
              <a:rPr lang="en-GB" dirty="0"/>
              <a:t> and </a:t>
            </a:r>
            <a:r>
              <a:rPr lang="en-GB" b="1" dirty="0"/>
              <a:t>human </a:t>
            </a:r>
            <a:r>
              <a:rPr lang="en-GB" b="1" dirty="0" smtClean="0"/>
              <a:t>rights</a:t>
            </a:r>
            <a:r>
              <a:rPr lang="en-GB" dirty="0" smtClean="0"/>
              <a:t>.</a:t>
            </a:r>
          </a:p>
          <a:p>
            <a:r>
              <a:rPr lang="en-GB" dirty="0" smtClean="0"/>
              <a:t>Encouraging </a:t>
            </a:r>
            <a:r>
              <a:rPr lang="en-GB" dirty="0"/>
              <a:t>and mobilizing individuals </a:t>
            </a:r>
            <a:r>
              <a:rPr lang="en-GB" b="1" dirty="0"/>
              <a:t>who need special encouragement and support </a:t>
            </a:r>
            <a:r>
              <a:rPr lang="en-GB" dirty="0"/>
              <a:t>due to disabilities or social states will receive special consideration.  </a:t>
            </a:r>
            <a:endParaRPr lang="en-GB" dirty="0" smtClean="0"/>
          </a:p>
          <a:p>
            <a:r>
              <a:rPr lang="en-GB" dirty="0" smtClean="0"/>
              <a:t>The </a:t>
            </a:r>
            <a:r>
              <a:rPr lang="en-GB" dirty="0"/>
              <a:t>main function of leisure centres is </a:t>
            </a:r>
            <a:r>
              <a:rPr lang="en-GB" b="1" dirty="0"/>
              <a:t>prevention</a:t>
            </a:r>
            <a:r>
              <a:rPr lang="en-GB" dirty="0"/>
              <a:t> and helping children and youth realise </a:t>
            </a:r>
            <a:r>
              <a:rPr lang="en-GB" b="1" dirty="0"/>
              <a:t>healthy lifestyles </a:t>
            </a:r>
            <a:r>
              <a:rPr lang="en-GB" dirty="0"/>
              <a:t>and to be </a:t>
            </a:r>
            <a:r>
              <a:rPr lang="en-GB" b="1" dirty="0"/>
              <a:t>active members </a:t>
            </a:r>
            <a:r>
              <a:rPr lang="en-GB" dirty="0"/>
              <a:t>of society.</a:t>
            </a:r>
            <a:endParaRPr lang="is-IS" dirty="0"/>
          </a:p>
          <a:p>
            <a:endParaRPr lang="en-US" dirty="0"/>
          </a:p>
          <a:p>
            <a:endParaRPr lang="is-IS" dirty="0"/>
          </a:p>
        </p:txBody>
      </p:sp>
    </p:spTree>
    <p:extLst>
      <p:ext uri="{BB962C8B-B14F-4D97-AF65-F5344CB8AC3E}">
        <p14:creationId xmlns:p14="http://schemas.microsoft.com/office/powerpoint/2010/main" val="3181815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is-IS" altLang="is-IS" smtClean="0"/>
              <a:t>Youth club´s</a:t>
            </a:r>
          </a:p>
        </p:txBody>
      </p:sp>
      <p:sp>
        <p:nvSpPr>
          <p:cNvPr id="20483" name="Content Placeholder 2"/>
          <p:cNvSpPr>
            <a:spLocks noGrp="1"/>
          </p:cNvSpPr>
          <p:nvPr>
            <p:ph idx="1"/>
          </p:nvPr>
        </p:nvSpPr>
        <p:spPr/>
        <p:txBody>
          <a:bodyPr/>
          <a:lstStyle/>
          <a:p>
            <a:pPr eaLnBrk="1" hangingPunct="1"/>
            <a:r>
              <a:rPr lang="en-US" altLang="is-IS" smtClean="0"/>
              <a:t>The role of youth club´s is to promote positive development of young people, helping them to become more independent – both in actions and social interaction – and making them more able to face up to life’s challenges. </a:t>
            </a:r>
            <a:br>
              <a:rPr lang="en-US" altLang="is-IS" smtClean="0"/>
            </a:br>
            <a:r>
              <a:rPr lang="en-US" altLang="is-IS" smtClean="0"/>
              <a:t/>
            </a:r>
            <a:br>
              <a:rPr lang="en-US" altLang="is-IS" smtClean="0"/>
            </a:br>
            <a:endParaRPr lang="en-US" altLang="is-IS" smtClean="0"/>
          </a:p>
        </p:txBody>
      </p:sp>
      <p:sp>
        <p:nvSpPr>
          <p:cNvPr id="4" name="Slide Number Placeholder 3"/>
          <p:cNvSpPr>
            <a:spLocks noGrp="1"/>
          </p:cNvSpPr>
          <p:nvPr>
            <p:ph type="sldNum" sz="quarter" idx="12"/>
          </p:nvPr>
        </p:nvSpPr>
        <p:spPr/>
        <p:txBody>
          <a:bodyPr/>
          <a:lstStyle/>
          <a:p>
            <a:pPr>
              <a:defRPr/>
            </a:pPr>
            <a:fld id="{3C6C1E13-DA3F-4AA8-8B56-3CE0C041AC19}" type="slidenum">
              <a:rPr lang="is-IS"/>
              <a:pPr>
                <a:defRPr/>
              </a:pPr>
              <a:t>16</a:t>
            </a:fld>
            <a:endParaRPr lang="is-IS"/>
          </a:p>
        </p:txBody>
      </p:sp>
      <p:pic>
        <p:nvPicPr>
          <p:cNvPr id="20485" name="Picture 7" descr="IMG_3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4438650"/>
            <a:ext cx="248285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437063"/>
            <a:ext cx="248285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2" descr="S:\SFS_Skrifstofa\Yfirstjorn_og_stjornsysla\__Logo SFS\Lógó á ensku og norrænu\ens2_cityRvk_educ_you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50" y="6318250"/>
            <a:ext cx="20732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3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p:txBody>
          <a:bodyPr/>
          <a:lstStyle/>
          <a:p>
            <a:r>
              <a:rPr lang="is-IS" altLang="is-IS" dirty="0" err="1" smtClean="0"/>
              <a:t>The</a:t>
            </a:r>
            <a:r>
              <a:rPr lang="is-IS" altLang="is-IS" dirty="0" smtClean="0"/>
              <a:t> </a:t>
            </a:r>
            <a:r>
              <a:rPr lang="is-IS" altLang="is-IS" dirty="0" err="1" smtClean="0"/>
              <a:t>idea</a:t>
            </a:r>
            <a:r>
              <a:rPr lang="is-IS" altLang="is-IS" dirty="0" smtClean="0"/>
              <a:t> is </a:t>
            </a:r>
            <a:r>
              <a:rPr lang="is-IS" altLang="is-IS" dirty="0" err="1" smtClean="0"/>
              <a:t>that</a:t>
            </a:r>
            <a:r>
              <a:rPr lang="is-IS" altLang="is-IS" dirty="0" smtClean="0"/>
              <a:t> </a:t>
            </a:r>
            <a:r>
              <a:rPr lang="is-IS" altLang="is-IS" dirty="0" err="1" smtClean="0"/>
              <a:t>the</a:t>
            </a:r>
            <a:r>
              <a:rPr lang="is-IS" altLang="is-IS" dirty="0" smtClean="0"/>
              <a:t> </a:t>
            </a:r>
            <a:r>
              <a:rPr lang="is-IS" altLang="is-IS" dirty="0" err="1" smtClean="0"/>
              <a:t>teenagers</a:t>
            </a:r>
            <a:r>
              <a:rPr lang="is-IS" altLang="is-IS" dirty="0" smtClean="0"/>
              <a:t> </a:t>
            </a:r>
            <a:r>
              <a:rPr lang="is-IS" altLang="is-IS" dirty="0" err="1" smtClean="0"/>
              <a:t>should</a:t>
            </a:r>
            <a:r>
              <a:rPr lang="is-IS" altLang="is-IS" dirty="0" smtClean="0"/>
              <a:t> </a:t>
            </a:r>
            <a:r>
              <a:rPr lang="is-IS" altLang="is-IS" dirty="0" err="1" smtClean="0"/>
              <a:t>influenze</a:t>
            </a:r>
            <a:r>
              <a:rPr lang="is-IS" altLang="is-IS" dirty="0" smtClean="0"/>
              <a:t> </a:t>
            </a:r>
            <a:r>
              <a:rPr lang="is-IS" altLang="is-IS" dirty="0" err="1" smtClean="0"/>
              <a:t>the</a:t>
            </a:r>
            <a:r>
              <a:rPr lang="is-IS" altLang="is-IS" dirty="0" smtClean="0"/>
              <a:t> </a:t>
            </a:r>
            <a:r>
              <a:rPr lang="is-IS" altLang="is-IS" dirty="0" err="1" smtClean="0"/>
              <a:t>schedule</a:t>
            </a:r>
            <a:endParaRPr lang="is-IS" altLang="is-IS" dirty="0" smtClean="0"/>
          </a:p>
          <a:p>
            <a:r>
              <a:rPr lang="is-IS" altLang="is-IS" dirty="0" err="1" smtClean="0"/>
              <a:t>The</a:t>
            </a:r>
            <a:r>
              <a:rPr lang="is-IS" altLang="is-IS" dirty="0" smtClean="0"/>
              <a:t> </a:t>
            </a:r>
            <a:r>
              <a:rPr lang="is-IS" altLang="is-IS" dirty="0" err="1" smtClean="0"/>
              <a:t>teenagers</a:t>
            </a:r>
            <a:r>
              <a:rPr lang="is-IS" altLang="is-IS" dirty="0" smtClean="0"/>
              <a:t> </a:t>
            </a:r>
            <a:r>
              <a:rPr lang="is-IS" altLang="is-IS" dirty="0" smtClean="0"/>
              <a:t>plan </a:t>
            </a:r>
            <a:r>
              <a:rPr lang="is-IS" altLang="is-IS" dirty="0" err="1" smtClean="0"/>
              <a:t>the</a:t>
            </a:r>
            <a:r>
              <a:rPr lang="is-IS" altLang="is-IS" dirty="0" smtClean="0"/>
              <a:t> </a:t>
            </a:r>
            <a:r>
              <a:rPr lang="is-IS" altLang="is-IS" dirty="0" err="1" smtClean="0"/>
              <a:t>activities</a:t>
            </a:r>
            <a:endParaRPr lang="is-IS" altLang="is-IS" dirty="0" smtClean="0"/>
          </a:p>
          <a:p>
            <a:r>
              <a:rPr lang="is-IS" altLang="is-IS" dirty="0" err="1" smtClean="0"/>
              <a:t>Empowers</a:t>
            </a:r>
            <a:r>
              <a:rPr lang="is-IS" altLang="is-IS" dirty="0" smtClean="0"/>
              <a:t> </a:t>
            </a:r>
            <a:r>
              <a:rPr lang="is-IS" altLang="is-IS" dirty="0" err="1" smtClean="0"/>
              <a:t>teenagers</a:t>
            </a:r>
            <a:endParaRPr lang="is-IS" altLang="is-IS" dirty="0" smtClean="0"/>
          </a:p>
          <a:p>
            <a:r>
              <a:rPr lang="is-IS" altLang="is-IS" dirty="0" err="1" smtClean="0"/>
              <a:t>Student</a:t>
            </a:r>
            <a:r>
              <a:rPr lang="is-IS" altLang="is-IS" dirty="0" smtClean="0"/>
              <a:t> </a:t>
            </a:r>
            <a:r>
              <a:rPr lang="is-IS" altLang="is-IS" dirty="0" err="1" smtClean="0"/>
              <a:t>council</a:t>
            </a:r>
            <a:endParaRPr lang="is-IS" altLang="is-IS" dirty="0" smtClean="0"/>
          </a:p>
          <a:p>
            <a:endParaRPr lang="is-IS" altLang="is-IS" dirty="0" smtClean="0"/>
          </a:p>
        </p:txBody>
      </p:sp>
      <p:sp>
        <p:nvSpPr>
          <p:cNvPr id="21507" name="Title 1"/>
          <p:cNvSpPr>
            <a:spLocks noGrp="1"/>
          </p:cNvSpPr>
          <p:nvPr>
            <p:ph type="title"/>
          </p:nvPr>
        </p:nvSpPr>
        <p:spPr/>
        <p:txBody>
          <a:bodyPr>
            <a:normAutofit/>
          </a:bodyPr>
          <a:lstStyle/>
          <a:p>
            <a:r>
              <a:rPr lang="is-IS" altLang="is-IS" smtClean="0"/>
              <a:t>Youth club´s</a:t>
            </a:r>
            <a:br>
              <a:rPr lang="is-IS" altLang="is-IS" smtClean="0"/>
            </a:br>
            <a:r>
              <a:rPr lang="is-IS" altLang="is-IS" sz="3600" smtClean="0"/>
              <a:t>Democracy</a:t>
            </a:r>
          </a:p>
        </p:txBody>
      </p:sp>
      <p:sp>
        <p:nvSpPr>
          <p:cNvPr id="4" name="Slide Number Placeholder 3"/>
          <p:cNvSpPr>
            <a:spLocks noGrp="1"/>
          </p:cNvSpPr>
          <p:nvPr>
            <p:ph type="sldNum" sz="quarter" idx="12"/>
          </p:nvPr>
        </p:nvSpPr>
        <p:spPr/>
        <p:txBody>
          <a:bodyPr/>
          <a:lstStyle/>
          <a:p>
            <a:pPr>
              <a:defRPr/>
            </a:pPr>
            <a:fld id="{6A728084-0144-4C52-AC13-249441CDFA3B}" type="slidenum">
              <a:rPr lang="is-IS" smtClean="0"/>
              <a:pPr>
                <a:defRPr/>
              </a:pPr>
              <a:t>17</a:t>
            </a:fld>
            <a:endParaRPr lang="is-IS"/>
          </a:p>
        </p:txBody>
      </p:sp>
      <p:pic>
        <p:nvPicPr>
          <p:cNvPr id="2150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4292600"/>
            <a:ext cx="246538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2" descr="S:\SFS_Skrifstofa\Yfirstjorn_og_stjornsysla\__Logo SFS\Lógó á ensku og norrænu\ens2_cityRvk_educ_you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6318250"/>
            <a:ext cx="20732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676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s-IS" dirty="0" err="1" smtClean="0"/>
              <a:t>Youth</a:t>
            </a:r>
            <a:r>
              <a:rPr lang="is-IS" dirty="0" smtClean="0"/>
              <a:t> </a:t>
            </a:r>
            <a:r>
              <a:rPr lang="is-IS" dirty="0" err="1" smtClean="0"/>
              <a:t>and</a:t>
            </a:r>
            <a:r>
              <a:rPr lang="is-IS" dirty="0" smtClean="0"/>
              <a:t> </a:t>
            </a:r>
            <a:r>
              <a:rPr lang="is-IS" dirty="0" err="1" smtClean="0"/>
              <a:t>Leisure</a:t>
            </a:r>
            <a:r>
              <a:rPr lang="is-IS" dirty="0" smtClean="0"/>
              <a:t> </a:t>
            </a:r>
            <a:r>
              <a:rPr lang="is-IS" dirty="0" err="1" smtClean="0"/>
              <a:t>in</a:t>
            </a:r>
            <a:r>
              <a:rPr lang="is-IS" dirty="0" smtClean="0"/>
              <a:t> Reykjavik</a:t>
            </a:r>
            <a:endParaRPr lang="is-IS" dirty="0"/>
          </a:p>
        </p:txBody>
      </p:sp>
      <p:pic>
        <p:nvPicPr>
          <p:cNvPr id="4" name="Picture 8" descr="Málað"/>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340768"/>
            <a:ext cx="2861617" cy="21602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keila, síli, smíði og klifur 0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1818908"/>
            <a:ext cx="3544888" cy="26590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2009_10_22%200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3501008"/>
            <a:ext cx="2872417" cy="215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720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ðgengill efnis 1"/>
          <p:cNvSpPr>
            <a:spLocks noGrp="1"/>
          </p:cNvSpPr>
          <p:nvPr>
            <p:ph idx="1"/>
          </p:nvPr>
        </p:nvSpPr>
        <p:spPr/>
        <p:txBody>
          <a:bodyPr>
            <a:normAutofit fontScale="92500" lnSpcReduction="20000"/>
          </a:bodyPr>
          <a:lstStyle/>
          <a:p>
            <a:r>
              <a:rPr lang="is-IS" dirty="0" err="1" smtClean="0"/>
              <a:t>Leisure</a:t>
            </a:r>
            <a:r>
              <a:rPr lang="is-IS" dirty="0" smtClean="0"/>
              <a:t> </a:t>
            </a:r>
            <a:r>
              <a:rPr lang="is-IS" dirty="0" err="1" smtClean="0"/>
              <a:t>card</a:t>
            </a:r>
            <a:r>
              <a:rPr lang="is-IS" dirty="0" smtClean="0"/>
              <a:t> </a:t>
            </a:r>
          </a:p>
          <a:p>
            <a:pPr lvl="1"/>
            <a:r>
              <a:rPr lang="is-IS" dirty="0" smtClean="0"/>
              <a:t>476 $ per </a:t>
            </a:r>
            <a:r>
              <a:rPr lang="is-IS" dirty="0" err="1" smtClean="0"/>
              <a:t>year</a:t>
            </a:r>
            <a:endParaRPr lang="is-IS" dirty="0" smtClean="0"/>
          </a:p>
          <a:p>
            <a:pPr lvl="1"/>
            <a:r>
              <a:rPr lang="is-IS" dirty="0" smtClean="0"/>
              <a:t>6-18 </a:t>
            </a:r>
            <a:r>
              <a:rPr lang="is-IS" dirty="0" err="1" smtClean="0"/>
              <a:t>year</a:t>
            </a:r>
            <a:r>
              <a:rPr lang="is-IS" dirty="0" smtClean="0"/>
              <a:t> </a:t>
            </a:r>
            <a:r>
              <a:rPr lang="is-IS" dirty="0" err="1" smtClean="0"/>
              <a:t>olds</a:t>
            </a:r>
            <a:endParaRPr lang="is-IS" dirty="0" smtClean="0"/>
          </a:p>
          <a:p>
            <a:pPr lvl="1"/>
            <a:r>
              <a:rPr lang="is-IS" dirty="0" err="1" smtClean="0"/>
              <a:t>Courses</a:t>
            </a:r>
            <a:r>
              <a:rPr lang="is-IS" dirty="0" smtClean="0"/>
              <a:t> and/or  </a:t>
            </a:r>
            <a:r>
              <a:rPr lang="is-IS" dirty="0" err="1" smtClean="0"/>
              <a:t>workshops</a:t>
            </a:r>
            <a:r>
              <a:rPr lang="is-IS" dirty="0" smtClean="0"/>
              <a:t> </a:t>
            </a:r>
            <a:r>
              <a:rPr lang="is-IS" dirty="0" err="1" smtClean="0"/>
              <a:t>should</a:t>
            </a:r>
            <a:r>
              <a:rPr lang="is-IS" dirty="0" smtClean="0"/>
              <a:t> </a:t>
            </a:r>
            <a:r>
              <a:rPr lang="is-IS" dirty="0" err="1" smtClean="0"/>
              <a:t>be</a:t>
            </a:r>
            <a:r>
              <a:rPr lang="is-IS" dirty="0" smtClean="0"/>
              <a:t> a </a:t>
            </a:r>
            <a:r>
              <a:rPr lang="is-IS" dirty="0" err="1" smtClean="0"/>
              <a:t>minimum</a:t>
            </a:r>
            <a:r>
              <a:rPr lang="is-IS" dirty="0" smtClean="0"/>
              <a:t> of at </a:t>
            </a:r>
            <a:r>
              <a:rPr lang="is-IS" dirty="0" err="1" smtClean="0"/>
              <a:t>least</a:t>
            </a:r>
            <a:r>
              <a:rPr lang="is-IS" dirty="0" smtClean="0"/>
              <a:t> 10 </a:t>
            </a:r>
            <a:r>
              <a:rPr lang="is-IS" dirty="0" err="1" smtClean="0"/>
              <a:t>weeks</a:t>
            </a:r>
            <a:r>
              <a:rPr lang="is-IS" dirty="0" smtClean="0"/>
              <a:t> per </a:t>
            </a:r>
            <a:r>
              <a:rPr lang="is-IS" dirty="0" err="1" smtClean="0"/>
              <a:t>term</a:t>
            </a:r>
            <a:r>
              <a:rPr lang="is-IS" dirty="0" smtClean="0"/>
              <a:t>.</a:t>
            </a:r>
          </a:p>
          <a:p>
            <a:r>
              <a:rPr lang="is-IS" dirty="0" err="1" smtClean="0"/>
              <a:t>Leisure</a:t>
            </a:r>
            <a:r>
              <a:rPr lang="is-IS" dirty="0" smtClean="0"/>
              <a:t> </a:t>
            </a:r>
            <a:r>
              <a:rPr lang="is-IS" dirty="0" err="1" smtClean="0"/>
              <a:t>bus</a:t>
            </a:r>
            <a:endParaRPr lang="is-IS" dirty="0" smtClean="0"/>
          </a:p>
          <a:p>
            <a:pPr lvl="1"/>
            <a:r>
              <a:rPr lang="is-IS" dirty="0" smtClean="0"/>
              <a:t>6-9 </a:t>
            </a:r>
            <a:r>
              <a:rPr lang="is-IS" dirty="0" err="1" smtClean="0"/>
              <a:t>year</a:t>
            </a:r>
            <a:r>
              <a:rPr lang="is-IS" dirty="0" smtClean="0"/>
              <a:t> </a:t>
            </a:r>
            <a:r>
              <a:rPr lang="is-IS" dirty="0" err="1" smtClean="0"/>
              <a:t>olds</a:t>
            </a:r>
            <a:endParaRPr lang="is-IS" dirty="0" smtClean="0"/>
          </a:p>
          <a:p>
            <a:pPr lvl="1"/>
            <a:r>
              <a:rPr lang="is-IS" dirty="0" err="1" smtClean="0"/>
              <a:t>Before</a:t>
            </a:r>
            <a:r>
              <a:rPr lang="is-IS" dirty="0" smtClean="0"/>
              <a:t> parents </a:t>
            </a:r>
            <a:r>
              <a:rPr lang="is-IS" dirty="0" err="1" smtClean="0"/>
              <a:t>come</a:t>
            </a:r>
            <a:r>
              <a:rPr lang="is-IS" dirty="0" smtClean="0"/>
              <a:t> </a:t>
            </a:r>
            <a:r>
              <a:rPr lang="is-IS" dirty="0" err="1" smtClean="0"/>
              <a:t>home</a:t>
            </a:r>
            <a:r>
              <a:rPr lang="is-IS" dirty="0" smtClean="0"/>
              <a:t> </a:t>
            </a:r>
            <a:r>
              <a:rPr lang="is-IS" dirty="0" err="1" smtClean="0"/>
              <a:t>from</a:t>
            </a:r>
            <a:r>
              <a:rPr lang="is-IS" dirty="0" smtClean="0"/>
              <a:t> </a:t>
            </a:r>
            <a:r>
              <a:rPr lang="is-IS" dirty="0" err="1" smtClean="0"/>
              <a:t>work</a:t>
            </a:r>
            <a:endParaRPr lang="is-IS" dirty="0" smtClean="0"/>
          </a:p>
          <a:p>
            <a:r>
              <a:rPr lang="is-IS" dirty="0" err="1" smtClean="0"/>
              <a:t>Most</a:t>
            </a:r>
            <a:r>
              <a:rPr lang="is-IS" dirty="0" smtClean="0"/>
              <a:t> </a:t>
            </a:r>
            <a:r>
              <a:rPr lang="is-IS" dirty="0" err="1" smtClean="0"/>
              <a:t>children</a:t>
            </a:r>
            <a:r>
              <a:rPr lang="is-IS" dirty="0" smtClean="0"/>
              <a:t> and </a:t>
            </a:r>
            <a:r>
              <a:rPr lang="is-IS" dirty="0" err="1" smtClean="0"/>
              <a:t>adolecents</a:t>
            </a:r>
            <a:r>
              <a:rPr lang="is-IS" dirty="0" smtClean="0"/>
              <a:t> </a:t>
            </a:r>
            <a:r>
              <a:rPr lang="is-IS" dirty="0" err="1" smtClean="0"/>
              <a:t>have</a:t>
            </a:r>
            <a:r>
              <a:rPr lang="is-IS" dirty="0" smtClean="0"/>
              <a:t> </a:t>
            </a:r>
            <a:r>
              <a:rPr lang="is-IS" dirty="0" err="1" smtClean="0"/>
              <a:t>finished</a:t>
            </a:r>
            <a:r>
              <a:rPr lang="is-IS" dirty="0" smtClean="0"/>
              <a:t> </a:t>
            </a:r>
            <a:r>
              <a:rPr lang="is-IS" dirty="0" err="1" smtClean="0"/>
              <a:t>their</a:t>
            </a:r>
            <a:r>
              <a:rPr lang="is-IS" dirty="0" smtClean="0"/>
              <a:t> </a:t>
            </a:r>
            <a:r>
              <a:rPr lang="is-IS" dirty="0" err="1" smtClean="0"/>
              <a:t>school</a:t>
            </a:r>
            <a:r>
              <a:rPr lang="is-IS" dirty="0" smtClean="0"/>
              <a:t>, sport and </a:t>
            </a:r>
            <a:r>
              <a:rPr lang="is-IS" dirty="0" err="1" smtClean="0"/>
              <a:t>leisure</a:t>
            </a:r>
            <a:r>
              <a:rPr lang="is-IS" dirty="0" smtClean="0"/>
              <a:t> </a:t>
            </a:r>
            <a:r>
              <a:rPr lang="is-IS" dirty="0" err="1" smtClean="0"/>
              <a:t>before</a:t>
            </a:r>
            <a:r>
              <a:rPr lang="is-IS" dirty="0" smtClean="0"/>
              <a:t> 19:00, </a:t>
            </a:r>
            <a:r>
              <a:rPr lang="is-IS" dirty="0" err="1" smtClean="0"/>
              <a:t>the</a:t>
            </a:r>
            <a:r>
              <a:rPr lang="is-IS" dirty="0" smtClean="0"/>
              <a:t> </a:t>
            </a:r>
            <a:r>
              <a:rPr lang="is-IS" dirty="0" err="1" smtClean="0"/>
              <a:t>youngest</a:t>
            </a:r>
            <a:r>
              <a:rPr lang="is-IS" dirty="0" smtClean="0"/>
              <a:t> </a:t>
            </a:r>
            <a:r>
              <a:rPr lang="is-IS" dirty="0" err="1" smtClean="0"/>
              <a:t>earlier</a:t>
            </a:r>
            <a:r>
              <a:rPr lang="is-IS" dirty="0" smtClean="0"/>
              <a:t>.</a:t>
            </a:r>
          </a:p>
          <a:p>
            <a:endParaRPr lang="is-IS" dirty="0" smtClean="0"/>
          </a:p>
          <a:p>
            <a:pPr lvl="1"/>
            <a:endParaRPr lang="is-IS" dirty="0"/>
          </a:p>
        </p:txBody>
      </p:sp>
      <p:sp>
        <p:nvSpPr>
          <p:cNvPr id="3" name="Titill 2"/>
          <p:cNvSpPr>
            <a:spLocks noGrp="1"/>
          </p:cNvSpPr>
          <p:nvPr>
            <p:ph type="title"/>
          </p:nvPr>
        </p:nvSpPr>
        <p:spPr/>
        <p:txBody>
          <a:bodyPr/>
          <a:lstStyle/>
          <a:p>
            <a:r>
              <a:rPr lang="is-IS" dirty="0" err="1" smtClean="0"/>
              <a:t>Cooperation</a:t>
            </a:r>
            <a:r>
              <a:rPr lang="is-IS" dirty="0" smtClean="0"/>
              <a:t> </a:t>
            </a:r>
            <a:r>
              <a:rPr lang="is-IS" dirty="0" err="1" smtClean="0"/>
              <a:t>with</a:t>
            </a:r>
            <a:r>
              <a:rPr lang="is-IS" dirty="0" smtClean="0"/>
              <a:t> sport </a:t>
            </a:r>
            <a:r>
              <a:rPr lang="is-IS" dirty="0" err="1" smtClean="0"/>
              <a:t>clubs</a:t>
            </a:r>
            <a:r>
              <a:rPr lang="is-IS" dirty="0" smtClean="0"/>
              <a:t> and </a:t>
            </a:r>
            <a:r>
              <a:rPr lang="is-IS" dirty="0" err="1" smtClean="0"/>
              <a:t>organisations</a:t>
            </a:r>
            <a:endParaRPr lang="is-IS" dirty="0"/>
          </a:p>
        </p:txBody>
      </p:sp>
    </p:spTree>
    <p:extLst>
      <p:ext uri="{BB962C8B-B14F-4D97-AF65-F5344CB8AC3E}">
        <p14:creationId xmlns:p14="http://schemas.microsoft.com/office/powerpoint/2010/main" val="1231588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076" t="45315" r="9020" b="30568"/>
          <a:stretch/>
        </p:blipFill>
        <p:spPr bwMode="auto">
          <a:xfrm>
            <a:off x="2600364" y="469599"/>
            <a:ext cx="4801290" cy="19427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M:\MSR-Skrifstofa\Myndir\MENNTASVID\Barnamenningarhatid 2010\Barnamenning 017.jpg"/>
          <p:cNvPicPr/>
          <p:nvPr/>
        </p:nvPicPr>
        <p:blipFill>
          <a:blip r:embed="rId4" cstate="print">
            <a:extLst>
              <a:ext uri="{28A0092B-C50C-407E-A947-70E740481C1C}">
                <a14:useLocalDpi xmlns:a14="http://schemas.microsoft.com/office/drawing/2010/main" val="0"/>
              </a:ext>
            </a:extLst>
          </a:blip>
          <a:srcRect t="18614"/>
          <a:stretch>
            <a:fillRect/>
          </a:stretch>
        </p:blipFill>
        <p:spPr bwMode="auto">
          <a:xfrm>
            <a:off x="2627784" y="2636912"/>
            <a:ext cx="6516216" cy="41044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1067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ill 2"/>
          <p:cNvSpPr>
            <a:spLocks noGrp="1"/>
          </p:cNvSpPr>
          <p:nvPr>
            <p:ph type="title"/>
          </p:nvPr>
        </p:nvSpPr>
        <p:spPr/>
        <p:txBody>
          <a:bodyPr>
            <a:normAutofit fontScale="90000"/>
          </a:bodyPr>
          <a:lstStyle/>
          <a:p>
            <a:r>
              <a:rPr lang="en-US" altLang="is-IS" dirty="0"/>
              <a:t>The proportion of children and adolescents in leisure activities in  Reykjavik by year and age</a:t>
            </a:r>
            <a:endParaRPr lang="is-I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6619875"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5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57868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s-IS"/>
          </a:p>
        </p:txBody>
      </p:sp>
      <p:sp>
        <p:nvSpPr>
          <p:cNvPr id="3" name="Title 2"/>
          <p:cNvSpPr>
            <a:spLocks noGrp="1"/>
          </p:cNvSpPr>
          <p:nvPr>
            <p:ph type="title"/>
          </p:nvPr>
        </p:nvSpPr>
        <p:spPr>
          <a:xfrm>
            <a:off x="457200" y="116632"/>
            <a:ext cx="8229600" cy="1368152"/>
          </a:xfrm>
        </p:spPr>
        <p:txBody>
          <a:bodyPr>
            <a:noAutofit/>
          </a:bodyPr>
          <a:lstStyle/>
          <a:p>
            <a:r>
              <a:rPr lang="is-IS" sz="1600" b="1" dirty="0" err="1"/>
              <a:t>Percentage</a:t>
            </a:r>
            <a:r>
              <a:rPr lang="is-IS" sz="1600" b="1" dirty="0"/>
              <a:t> of 10th </a:t>
            </a:r>
            <a:r>
              <a:rPr lang="is-IS" sz="1600" b="1" dirty="0" err="1"/>
              <a:t>grade</a:t>
            </a:r>
            <a:r>
              <a:rPr lang="is-IS" sz="1600" b="1" dirty="0"/>
              <a:t> </a:t>
            </a:r>
            <a:r>
              <a:rPr lang="is-IS" sz="1600" b="1" dirty="0" err="1"/>
              <a:t>students</a:t>
            </a:r>
            <a:r>
              <a:rPr lang="is-IS" sz="1600" b="1" dirty="0"/>
              <a:t> in Reykjavik </a:t>
            </a:r>
            <a:r>
              <a:rPr lang="is-IS" sz="1600" b="1" dirty="0" err="1"/>
              <a:t>schools</a:t>
            </a:r>
            <a:r>
              <a:rPr lang="is-IS" sz="1600" b="1" dirty="0"/>
              <a:t>,  </a:t>
            </a:r>
            <a:r>
              <a:rPr lang="is-IS" sz="1600" b="1" dirty="0" smtClean="0"/>
              <a:t/>
            </a:r>
            <a:br>
              <a:rPr lang="is-IS" sz="1600" b="1" dirty="0" smtClean="0"/>
            </a:br>
            <a:r>
              <a:rPr lang="is-IS" sz="1600" b="1" dirty="0" err="1" smtClean="0"/>
              <a:t>smoking</a:t>
            </a:r>
            <a:r>
              <a:rPr lang="is-IS" sz="1600" b="1" dirty="0" smtClean="0"/>
              <a:t> </a:t>
            </a:r>
            <a:r>
              <a:rPr lang="is-IS" sz="1600" b="1" dirty="0" err="1"/>
              <a:t>daily</a:t>
            </a:r>
            <a:r>
              <a:rPr lang="is-IS" sz="1600" b="1" dirty="0"/>
              <a:t> </a:t>
            </a:r>
            <a:r>
              <a:rPr lang="is-IS" sz="1600" b="1" dirty="0" smtClean="0"/>
              <a:t>(dark </a:t>
            </a:r>
            <a:r>
              <a:rPr lang="is-IS" sz="1600" b="1" dirty="0" err="1" smtClean="0"/>
              <a:t>blue</a:t>
            </a:r>
            <a:r>
              <a:rPr lang="is-IS" sz="1600" b="1" dirty="0" smtClean="0"/>
              <a:t> </a:t>
            </a:r>
            <a:r>
              <a:rPr lang="is-IS" sz="1600" b="1" dirty="0" err="1"/>
              <a:t>line</a:t>
            </a:r>
            <a:r>
              <a:rPr lang="is-IS" sz="1600" b="1" dirty="0"/>
              <a:t>) , </a:t>
            </a:r>
            <a:r>
              <a:rPr lang="is-IS" sz="1600" b="1" dirty="0" err="1"/>
              <a:t>beeing</a:t>
            </a:r>
            <a:r>
              <a:rPr lang="is-IS" sz="1600" b="1" dirty="0"/>
              <a:t> </a:t>
            </a:r>
            <a:r>
              <a:rPr lang="is-IS" sz="1600" b="1" dirty="0" err="1"/>
              <a:t>drunk</a:t>
            </a:r>
            <a:r>
              <a:rPr lang="is-IS" sz="1600" b="1" dirty="0"/>
              <a:t> (</a:t>
            </a:r>
            <a:r>
              <a:rPr lang="is-IS" sz="1600" b="1" dirty="0" err="1"/>
              <a:t>green</a:t>
            </a:r>
            <a:r>
              <a:rPr lang="is-IS" sz="1600" b="1" dirty="0"/>
              <a:t> </a:t>
            </a:r>
            <a:r>
              <a:rPr lang="is-IS" sz="1600" b="1" dirty="0" err="1"/>
              <a:t>line</a:t>
            </a:r>
            <a:r>
              <a:rPr lang="is-IS" sz="1600" b="1" dirty="0"/>
              <a:t>)  </a:t>
            </a:r>
            <a:r>
              <a:rPr lang="is-IS" sz="1600" b="1" dirty="0" err="1"/>
              <a:t>the</a:t>
            </a:r>
            <a:r>
              <a:rPr lang="is-IS" sz="1600" b="1" dirty="0"/>
              <a:t> last 30 </a:t>
            </a:r>
            <a:r>
              <a:rPr lang="is-IS" sz="1600" b="1" dirty="0" err="1"/>
              <a:t>days</a:t>
            </a:r>
            <a:r>
              <a:rPr lang="is-IS" sz="1600" b="1" dirty="0"/>
              <a:t> and </a:t>
            </a:r>
            <a:r>
              <a:rPr lang="is-IS" sz="1600" b="1" dirty="0" err="1"/>
              <a:t>used</a:t>
            </a:r>
            <a:r>
              <a:rPr lang="is-IS" sz="1600" b="1" dirty="0"/>
              <a:t> </a:t>
            </a:r>
            <a:br>
              <a:rPr lang="is-IS" sz="1600" b="1" dirty="0"/>
            </a:br>
            <a:r>
              <a:rPr lang="is-IS" sz="1600" b="1" dirty="0" err="1"/>
              <a:t>narcotics</a:t>
            </a:r>
            <a:r>
              <a:rPr lang="is-IS" sz="1600" b="1" dirty="0"/>
              <a:t> </a:t>
            </a:r>
            <a:r>
              <a:rPr lang="is-IS" sz="1600" b="1" dirty="0" err="1"/>
              <a:t>once</a:t>
            </a:r>
            <a:r>
              <a:rPr lang="is-IS" sz="1600" b="1" dirty="0"/>
              <a:t> or </a:t>
            </a:r>
            <a:r>
              <a:rPr lang="is-IS" sz="1600" b="1" dirty="0" err="1"/>
              <a:t>more</a:t>
            </a:r>
            <a:r>
              <a:rPr lang="is-IS" sz="1600" b="1" dirty="0"/>
              <a:t> in </a:t>
            </a:r>
            <a:r>
              <a:rPr lang="is-IS" sz="1600" b="1" dirty="0" err="1"/>
              <a:t>their</a:t>
            </a:r>
            <a:r>
              <a:rPr lang="is-IS" sz="1600" b="1" dirty="0"/>
              <a:t> </a:t>
            </a:r>
            <a:r>
              <a:rPr lang="is-IS" sz="1600" b="1" dirty="0" err="1"/>
              <a:t>lifetime</a:t>
            </a:r>
            <a:r>
              <a:rPr lang="is-IS" sz="1600" b="1" dirty="0"/>
              <a:t>  ( </a:t>
            </a:r>
            <a:r>
              <a:rPr lang="is-IS" sz="1600" b="1" dirty="0" err="1"/>
              <a:t>red</a:t>
            </a:r>
            <a:r>
              <a:rPr lang="is-IS" sz="1600" b="1" dirty="0"/>
              <a:t> </a:t>
            </a:r>
            <a:r>
              <a:rPr lang="is-IS" sz="1600" b="1" dirty="0" err="1"/>
              <a:t>line</a:t>
            </a:r>
            <a:r>
              <a:rPr lang="is-IS" sz="1600" b="1" dirty="0"/>
              <a:t> </a:t>
            </a:r>
            <a:r>
              <a:rPr lang="is-IS" sz="1600" b="1" dirty="0" err="1"/>
              <a:t>hassish</a:t>
            </a:r>
            <a:r>
              <a:rPr lang="is-IS" sz="1600" b="1" dirty="0"/>
              <a:t> and </a:t>
            </a:r>
            <a:r>
              <a:rPr lang="is-IS" sz="1600" b="1" dirty="0" err="1"/>
              <a:t>blue</a:t>
            </a:r>
            <a:r>
              <a:rPr lang="is-IS" sz="1600" b="1" dirty="0"/>
              <a:t> </a:t>
            </a:r>
            <a:r>
              <a:rPr lang="is-IS" sz="1600" b="1" dirty="0" err="1"/>
              <a:t>mariuana</a:t>
            </a:r>
            <a:r>
              <a:rPr lang="is-IS" sz="1600" b="1" dirty="0"/>
              <a:t>/</a:t>
            </a:r>
            <a:r>
              <a:rPr lang="is-IS" sz="1600" b="1" dirty="0" err="1"/>
              <a:t>kanabish</a:t>
            </a:r>
            <a:r>
              <a:rPr lang="is-IS" sz="1600" b="1" dirty="0"/>
              <a:t>)- </a:t>
            </a:r>
            <a:r>
              <a:rPr lang="is-IS" sz="1600" b="1" dirty="0" smtClean="0"/>
              <a:t>1997-2017 </a:t>
            </a:r>
            <a:endParaRPr lang="is-IS" sz="16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69" y="1340768"/>
            <a:ext cx="6949767" cy="4247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298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ill 2"/>
          <p:cNvSpPr>
            <a:spLocks noGrp="1"/>
          </p:cNvSpPr>
          <p:nvPr>
            <p:ph type="title"/>
          </p:nvPr>
        </p:nvSpPr>
        <p:spPr>
          <a:xfrm>
            <a:off x="539552" y="116632"/>
            <a:ext cx="8496944" cy="1143000"/>
          </a:xfrm>
        </p:spPr>
        <p:txBody>
          <a:bodyPr/>
          <a:lstStyle/>
          <a:p>
            <a:r>
              <a:rPr lang="is-IS" dirty="0" err="1"/>
              <a:t>Children</a:t>
            </a:r>
            <a:r>
              <a:rPr lang="is-IS" dirty="0"/>
              <a:t> </a:t>
            </a:r>
            <a:r>
              <a:rPr lang="is-IS" dirty="0" err="1"/>
              <a:t>and</a:t>
            </a:r>
            <a:r>
              <a:rPr lang="is-IS" dirty="0"/>
              <a:t> </a:t>
            </a:r>
            <a:r>
              <a:rPr lang="is-IS" dirty="0" err="1"/>
              <a:t>Youth</a:t>
            </a:r>
            <a:r>
              <a:rPr lang="is-IS" dirty="0"/>
              <a:t> </a:t>
            </a:r>
            <a:r>
              <a:rPr lang="is-IS" dirty="0" err="1"/>
              <a:t>in</a:t>
            </a:r>
            <a:r>
              <a:rPr lang="is-IS" dirty="0"/>
              <a:t> Reykjavik </a:t>
            </a:r>
            <a:br>
              <a:rPr lang="is-IS" dirty="0"/>
            </a:br>
            <a:r>
              <a:rPr lang="is-IS" dirty="0" err="1"/>
              <a:t>Achieve</a:t>
            </a:r>
            <a:r>
              <a:rPr lang="is-IS" dirty="0"/>
              <a:t> </a:t>
            </a:r>
            <a:r>
              <a:rPr lang="is-IS" dirty="0" err="1"/>
              <a:t>Success</a:t>
            </a:r>
            <a:endParaRPr lang="is-IS" dirty="0"/>
          </a:p>
        </p:txBody>
      </p:sp>
      <p:sp>
        <p:nvSpPr>
          <p:cNvPr id="4" name="Content Placeholder 2"/>
          <p:cNvSpPr>
            <a:spLocks noGrp="1"/>
          </p:cNvSpPr>
          <p:nvPr>
            <p:ph idx="4294967295"/>
          </p:nvPr>
        </p:nvSpPr>
        <p:spPr>
          <a:xfrm>
            <a:off x="539552" y="1340769"/>
            <a:ext cx="8208912" cy="4248472"/>
          </a:xfrm>
          <a:prstGeom prst="rect">
            <a:avLst/>
          </a:prstGeom>
        </p:spPr>
        <p:txBody>
          <a:bodyPr>
            <a:normAutofit/>
          </a:bodyPr>
          <a:lstStyle/>
          <a:p>
            <a:pPr lvl="0"/>
            <a:r>
              <a:rPr lang="en-US" sz="2800" b="1" dirty="0"/>
              <a:t>Around </a:t>
            </a:r>
            <a:r>
              <a:rPr lang="en-US" sz="2800" b="1" dirty="0" smtClean="0"/>
              <a:t>90% </a:t>
            </a:r>
            <a:r>
              <a:rPr lang="en-US" sz="2800" b="1" dirty="0"/>
              <a:t>of parents </a:t>
            </a:r>
            <a:r>
              <a:rPr lang="en-US" sz="2800" dirty="0"/>
              <a:t>say that after-school programs and youth centers have positive influence on their children social </a:t>
            </a:r>
            <a:r>
              <a:rPr lang="en-US" sz="2800" dirty="0" smtClean="0"/>
              <a:t>competence.</a:t>
            </a:r>
            <a:endParaRPr lang="is-IS" sz="2800" dirty="0"/>
          </a:p>
          <a:p>
            <a:pPr lvl="0"/>
            <a:r>
              <a:rPr lang="en-US" sz="2800" b="1" dirty="0" smtClean="0"/>
              <a:t>Around 80</a:t>
            </a:r>
            <a:r>
              <a:rPr lang="en-US" sz="2800" b="1" dirty="0"/>
              <a:t>% of youth </a:t>
            </a:r>
            <a:r>
              <a:rPr lang="en-US" sz="2800" dirty="0"/>
              <a:t>aged 13-15 take part in some form of leisure activities.</a:t>
            </a:r>
            <a:endParaRPr lang="is-IS" sz="2800" dirty="0"/>
          </a:p>
          <a:p>
            <a:pPr lvl="0"/>
            <a:r>
              <a:rPr lang="en-US" sz="2800" dirty="0"/>
              <a:t>We have good results in our schools where monitoring methods and prevention policy has </a:t>
            </a:r>
            <a:r>
              <a:rPr lang="en-US" sz="2800" b="1" dirty="0"/>
              <a:t>significantly decreased </a:t>
            </a:r>
            <a:r>
              <a:rPr lang="en-US" sz="2800" dirty="0"/>
              <a:t>student use of </a:t>
            </a:r>
            <a:r>
              <a:rPr lang="en-US" sz="2800" b="1" dirty="0"/>
              <a:t>alcohol, drugs and smoking</a:t>
            </a:r>
            <a:r>
              <a:rPr lang="en-US" sz="2800" dirty="0"/>
              <a:t>.</a:t>
            </a:r>
            <a:endParaRPr lang="is-IS" sz="2800" dirty="0"/>
          </a:p>
          <a:p>
            <a:pPr>
              <a:lnSpc>
                <a:spcPct val="80000"/>
              </a:lnSpc>
            </a:pPr>
            <a:endParaRPr lang="en-US" dirty="0" smtClean="0"/>
          </a:p>
          <a:p>
            <a:endParaRPr lang="is-IS" dirty="0"/>
          </a:p>
        </p:txBody>
      </p:sp>
    </p:spTree>
    <p:extLst>
      <p:ext uri="{BB962C8B-B14F-4D97-AF65-F5344CB8AC3E}">
        <p14:creationId xmlns:p14="http://schemas.microsoft.com/office/powerpoint/2010/main" val="1229621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a:bodyPr>
          <a:lstStyle/>
          <a:p>
            <a:r>
              <a:rPr lang="is-IS" sz="2800" b="1" dirty="0" err="1" smtClean="0">
                <a:solidFill>
                  <a:srgbClr val="C00000"/>
                </a:solidFill>
              </a:rPr>
              <a:t>The</a:t>
            </a:r>
            <a:r>
              <a:rPr lang="is-IS" sz="2800" b="1" dirty="0" smtClean="0">
                <a:solidFill>
                  <a:srgbClr val="C00000"/>
                </a:solidFill>
              </a:rPr>
              <a:t> </a:t>
            </a:r>
            <a:r>
              <a:rPr lang="is-IS" sz="2800" b="1" dirty="0" err="1" smtClean="0">
                <a:solidFill>
                  <a:srgbClr val="C00000"/>
                </a:solidFill>
              </a:rPr>
              <a:t>objective</a:t>
            </a:r>
            <a:r>
              <a:rPr lang="is-IS" sz="2800" b="1" dirty="0" smtClean="0">
                <a:solidFill>
                  <a:srgbClr val="C00000"/>
                </a:solidFill>
              </a:rPr>
              <a:t> </a:t>
            </a:r>
            <a:r>
              <a:rPr lang="is-IS" sz="2800" b="1" dirty="0" err="1" smtClean="0">
                <a:solidFill>
                  <a:srgbClr val="C00000"/>
                </a:solidFill>
              </a:rPr>
              <a:t>in</a:t>
            </a:r>
            <a:r>
              <a:rPr lang="is-IS" sz="2800" b="1" dirty="0" smtClean="0">
                <a:solidFill>
                  <a:srgbClr val="C00000"/>
                </a:solidFill>
              </a:rPr>
              <a:t> </a:t>
            </a:r>
            <a:r>
              <a:rPr lang="is-IS" sz="2800" b="1" dirty="0" err="1" smtClean="0">
                <a:solidFill>
                  <a:srgbClr val="C00000"/>
                </a:solidFill>
              </a:rPr>
              <a:t>compulory</a:t>
            </a:r>
            <a:r>
              <a:rPr lang="is-IS" sz="2800" b="1" dirty="0" smtClean="0">
                <a:solidFill>
                  <a:srgbClr val="C00000"/>
                </a:solidFill>
              </a:rPr>
              <a:t> </a:t>
            </a:r>
            <a:r>
              <a:rPr lang="is-IS" sz="2800" b="1" dirty="0" err="1" smtClean="0">
                <a:solidFill>
                  <a:srgbClr val="C00000"/>
                </a:solidFill>
              </a:rPr>
              <a:t>education</a:t>
            </a:r>
            <a:r>
              <a:rPr lang="is-IS" sz="2800" b="1" dirty="0" smtClean="0">
                <a:solidFill>
                  <a:srgbClr val="C00000"/>
                </a:solidFill>
              </a:rPr>
              <a:t> </a:t>
            </a:r>
            <a:r>
              <a:rPr lang="is-IS" sz="2800" b="1" dirty="0" err="1" smtClean="0">
                <a:solidFill>
                  <a:srgbClr val="C00000"/>
                </a:solidFill>
              </a:rPr>
              <a:t>regarding</a:t>
            </a:r>
            <a:r>
              <a:rPr lang="is-IS" sz="2800" b="1" dirty="0" smtClean="0">
                <a:solidFill>
                  <a:srgbClr val="C00000"/>
                </a:solidFill>
              </a:rPr>
              <a:t> </a:t>
            </a:r>
            <a:r>
              <a:rPr lang="is-IS" sz="2800" b="1" dirty="0" err="1" smtClean="0">
                <a:solidFill>
                  <a:srgbClr val="C00000"/>
                </a:solidFill>
              </a:rPr>
              <a:t>prevention</a:t>
            </a:r>
            <a:r>
              <a:rPr lang="is-IS" sz="2800" b="1" dirty="0" smtClean="0">
                <a:solidFill>
                  <a:srgbClr val="C00000"/>
                </a:solidFill>
              </a:rPr>
              <a:t> </a:t>
            </a:r>
            <a:r>
              <a:rPr lang="is-IS" sz="2800" b="1" dirty="0" err="1" smtClean="0">
                <a:solidFill>
                  <a:srgbClr val="C00000"/>
                </a:solidFill>
              </a:rPr>
              <a:t>against</a:t>
            </a:r>
            <a:r>
              <a:rPr lang="is-IS" sz="2800" b="1" dirty="0" smtClean="0">
                <a:solidFill>
                  <a:srgbClr val="C00000"/>
                </a:solidFill>
              </a:rPr>
              <a:t> </a:t>
            </a:r>
            <a:r>
              <a:rPr lang="is-IS" sz="2800" b="1" dirty="0" err="1" smtClean="0">
                <a:solidFill>
                  <a:srgbClr val="C00000"/>
                </a:solidFill>
              </a:rPr>
              <a:t>drugs</a:t>
            </a:r>
            <a:r>
              <a:rPr lang="is-IS" sz="2800" b="1" dirty="0" smtClean="0">
                <a:solidFill>
                  <a:srgbClr val="C00000"/>
                </a:solidFill>
              </a:rPr>
              <a:t> </a:t>
            </a:r>
            <a:r>
              <a:rPr lang="is-IS" sz="2800" b="1" dirty="0" err="1" smtClean="0">
                <a:solidFill>
                  <a:srgbClr val="C00000"/>
                </a:solidFill>
              </a:rPr>
              <a:t>and</a:t>
            </a:r>
            <a:r>
              <a:rPr lang="is-IS" sz="2800" b="1" dirty="0" smtClean="0">
                <a:solidFill>
                  <a:srgbClr val="C00000"/>
                </a:solidFill>
              </a:rPr>
              <a:t> </a:t>
            </a:r>
            <a:r>
              <a:rPr lang="is-IS" sz="2800" b="1" dirty="0" err="1" smtClean="0">
                <a:solidFill>
                  <a:srgbClr val="C00000"/>
                </a:solidFill>
              </a:rPr>
              <a:t>abuse</a:t>
            </a:r>
            <a:endParaRPr lang="is-IS" sz="2800" b="1" dirty="0">
              <a:solidFill>
                <a:srgbClr val="C00000"/>
              </a:solidFill>
            </a:endParaRPr>
          </a:p>
        </p:txBody>
      </p:sp>
      <p:sp>
        <p:nvSpPr>
          <p:cNvPr id="3" name="Content Placeholder 2"/>
          <p:cNvSpPr>
            <a:spLocks noGrp="1"/>
          </p:cNvSpPr>
          <p:nvPr>
            <p:ph idx="1"/>
          </p:nvPr>
        </p:nvSpPr>
        <p:spPr/>
        <p:txBody>
          <a:bodyPr>
            <a:normAutofit/>
          </a:bodyPr>
          <a:lstStyle/>
          <a:p>
            <a:r>
              <a:rPr lang="is-IS" sz="2400" dirty="0" smtClean="0"/>
              <a:t>All </a:t>
            </a:r>
            <a:r>
              <a:rPr lang="is-IS" sz="2400" dirty="0" err="1" smtClean="0"/>
              <a:t>schools</a:t>
            </a:r>
            <a:r>
              <a:rPr lang="is-IS" sz="2400" dirty="0" smtClean="0"/>
              <a:t> </a:t>
            </a:r>
            <a:r>
              <a:rPr lang="is-IS" sz="2400" dirty="0" err="1" smtClean="0"/>
              <a:t>are</a:t>
            </a:r>
            <a:r>
              <a:rPr lang="is-IS" sz="2400" dirty="0" smtClean="0"/>
              <a:t> </a:t>
            </a:r>
            <a:r>
              <a:rPr lang="is-IS" sz="2400" dirty="0" err="1" smtClean="0"/>
              <a:t>entitled</a:t>
            </a:r>
            <a:r>
              <a:rPr lang="is-IS" sz="2400" dirty="0" smtClean="0"/>
              <a:t> </a:t>
            </a:r>
            <a:r>
              <a:rPr lang="is-IS" sz="2400" dirty="0" err="1" smtClean="0"/>
              <a:t>to</a:t>
            </a:r>
            <a:r>
              <a:rPr lang="is-IS" sz="2400" dirty="0" smtClean="0"/>
              <a:t> </a:t>
            </a:r>
            <a:r>
              <a:rPr lang="is-IS" sz="2400" dirty="0" err="1" smtClean="0"/>
              <a:t>have</a:t>
            </a:r>
            <a:r>
              <a:rPr lang="is-IS" sz="2400" dirty="0" smtClean="0"/>
              <a:t> </a:t>
            </a:r>
            <a:r>
              <a:rPr lang="is-IS" sz="2400" dirty="0" err="1" smtClean="0"/>
              <a:t>their</a:t>
            </a:r>
            <a:r>
              <a:rPr lang="is-IS" sz="2400" dirty="0" smtClean="0"/>
              <a:t> </a:t>
            </a:r>
            <a:r>
              <a:rPr lang="is-IS" sz="2400" dirty="0" err="1" smtClean="0"/>
              <a:t>own</a:t>
            </a:r>
            <a:r>
              <a:rPr lang="is-IS" sz="2400" dirty="0" smtClean="0"/>
              <a:t> </a:t>
            </a:r>
            <a:r>
              <a:rPr lang="is-IS" sz="2400" dirty="0" err="1" smtClean="0"/>
              <a:t>protection</a:t>
            </a:r>
            <a:r>
              <a:rPr lang="is-IS" sz="2400" dirty="0" smtClean="0"/>
              <a:t> plan </a:t>
            </a:r>
            <a:r>
              <a:rPr lang="is-IS" sz="2400" dirty="0" err="1" smtClean="0"/>
              <a:t>built</a:t>
            </a:r>
            <a:r>
              <a:rPr lang="is-IS" sz="2400" dirty="0" smtClean="0"/>
              <a:t> </a:t>
            </a:r>
            <a:r>
              <a:rPr lang="is-IS" sz="2400" dirty="0" err="1" smtClean="0"/>
              <a:t>on</a:t>
            </a:r>
            <a:r>
              <a:rPr lang="is-IS" sz="2400" dirty="0" smtClean="0"/>
              <a:t> Reykjavik´s </a:t>
            </a:r>
            <a:r>
              <a:rPr lang="is-IS" sz="2400" dirty="0" err="1" smtClean="0"/>
              <a:t>protection</a:t>
            </a:r>
            <a:r>
              <a:rPr lang="is-IS" sz="2400" dirty="0" smtClean="0"/>
              <a:t> </a:t>
            </a:r>
            <a:r>
              <a:rPr lang="is-IS" sz="2400" dirty="0" err="1" smtClean="0"/>
              <a:t>policy</a:t>
            </a:r>
            <a:r>
              <a:rPr lang="is-IS" sz="2400" dirty="0" smtClean="0"/>
              <a:t> (</a:t>
            </a:r>
            <a:r>
              <a:rPr lang="is-IS" sz="2400" dirty="0" err="1" smtClean="0"/>
              <a:t>since</a:t>
            </a:r>
            <a:r>
              <a:rPr lang="is-IS" sz="2400" dirty="0" smtClean="0"/>
              <a:t> 2005)</a:t>
            </a:r>
          </a:p>
          <a:p>
            <a:r>
              <a:rPr lang="is-IS" sz="2400" dirty="0" err="1" smtClean="0"/>
              <a:t>All</a:t>
            </a:r>
            <a:r>
              <a:rPr lang="is-IS" sz="2400" dirty="0" smtClean="0"/>
              <a:t> </a:t>
            </a:r>
            <a:r>
              <a:rPr lang="is-IS" sz="2400" dirty="0" err="1" smtClean="0"/>
              <a:t>teachers</a:t>
            </a:r>
            <a:r>
              <a:rPr lang="is-IS" sz="2400" dirty="0" smtClean="0"/>
              <a:t> </a:t>
            </a:r>
            <a:r>
              <a:rPr lang="is-IS" sz="2400" dirty="0" err="1" smtClean="0"/>
              <a:t>are</a:t>
            </a:r>
            <a:r>
              <a:rPr lang="is-IS" sz="2400" dirty="0" smtClean="0"/>
              <a:t> </a:t>
            </a:r>
            <a:r>
              <a:rPr lang="is-IS" sz="2400" dirty="0" err="1" smtClean="0"/>
              <a:t>expected</a:t>
            </a:r>
            <a:r>
              <a:rPr lang="is-IS" sz="2400" dirty="0" smtClean="0"/>
              <a:t> </a:t>
            </a:r>
            <a:r>
              <a:rPr lang="is-IS" sz="2400" dirty="0" err="1" smtClean="0"/>
              <a:t>to</a:t>
            </a:r>
            <a:r>
              <a:rPr lang="is-IS" sz="2400" dirty="0" smtClean="0"/>
              <a:t>  </a:t>
            </a:r>
            <a:r>
              <a:rPr lang="is-IS" sz="2400" dirty="0" err="1" smtClean="0"/>
              <a:t>follow</a:t>
            </a:r>
            <a:r>
              <a:rPr lang="is-IS" sz="2400" dirty="0" smtClean="0"/>
              <a:t> </a:t>
            </a:r>
            <a:r>
              <a:rPr lang="is-IS" sz="2400" dirty="0" err="1" smtClean="0"/>
              <a:t>instructions</a:t>
            </a:r>
            <a:r>
              <a:rPr lang="is-IS" sz="2400" dirty="0" smtClean="0"/>
              <a:t> </a:t>
            </a:r>
            <a:r>
              <a:rPr lang="is-IS" sz="2400" dirty="0" err="1" smtClean="0"/>
              <a:t>laid</a:t>
            </a:r>
            <a:r>
              <a:rPr lang="is-IS" sz="2400" dirty="0" smtClean="0"/>
              <a:t> </a:t>
            </a:r>
            <a:r>
              <a:rPr lang="is-IS" sz="2400" dirty="0" err="1" smtClean="0"/>
              <a:t>down</a:t>
            </a:r>
            <a:r>
              <a:rPr lang="is-IS" sz="2400" dirty="0" smtClean="0"/>
              <a:t> </a:t>
            </a:r>
            <a:r>
              <a:rPr lang="is-IS" sz="2400" dirty="0" err="1" smtClean="0"/>
              <a:t>in</a:t>
            </a:r>
            <a:r>
              <a:rPr lang="is-IS" sz="2400" dirty="0" smtClean="0"/>
              <a:t> </a:t>
            </a:r>
            <a:r>
              <a:rPr lang="is-IS" sz="2400" dirty="0" err="1" smtClean="0"/>
              <a:t>the</a:t>
            </a:r>
            <a:r>
              <a:rPr lang="is-IS" sz="2400" dirty="0" smtClean="0"/>
              <a:t> plan </a:t>
            </a:r>
            <a:r>
              <a:rPr lang="is-IS" sz="2400" dirty="0" err="1" smtClean="0"/>
              <a:t>if</a:t>
            </a:r>
            <a:r>
              <a:rPr lang="is-IS" sz="2400" dirty="0" smtClean="0"/>
              <a:t> </a:t>
            </a:r>
            <a:r>
              <a:rPr lang="is-IS" sz="2400" dirty="0" err="1" smtClean="0"/>
              <a:t>they</a:t>
            </a:r>
            <a:r>
              <a:rPr lang="is-IS" sz="2400" dirty="0" smtClean="0"/>
              <a:t> </a:t>
            </a:r>
            <a:r>
              <a:rPr lang="is-IS" sz="2400" dirty="0" err="1" smtClean="0"/>
              <a:t>suspect</a:t>
            </a:r>
            <a:r>
              <a:rPr lang="is-IS" sz="2400" dirty="0" smtClean="0"/>
              <a:t> </a:t>
            </a:r>
            <a:r>
              <a:rPr lang="is-IS" sz="2400" dirty="0" err="1" smtClean="0"/>
              <a:t>their</a:t>
            </a:r>
            <a:r>
              <a:rPr lang="is-IS" sz="2400" dirty="0" smtClean="0"/>
              <a:t> </a:t>
            </a:r>
            <a:r>
              <a:rPr lang="is-IS" sz="2400" dirty="0" err="1" smtClean="0"/>
              <a:t>students</a:t>
            </a:r>
            <a:r>
              <a:rPr lang="is-IS" sz="2400" dirty="0" smtClean="0"/>
              <a:t> </a:t>
            </a:r>
            <a:r>
              <a:rPr lang="is-IS" sz="2400" dirty="0" err="1" smtClean="0"/>
              <a:t>are</a:t>
            </a:r>
            <a:r>
              <a:rPr lang="is-IS" sz="2400" dirty="0" smtClean="0"/>
              <a:t> </a:t>
            </a:r>
            <a:r>
              <a:rPr lang="is-IS" sz="2400" dirty="0" err="1" smtClean="0"/>
              <a:t>having</a:t>
            </a:r>
            <a:r>
              <a:rPr lang="is-IS" sz="2400" dirty="0" smtClean="0"/>
              <a:t> </a:t>
            </a:r>
            <a:r>
              <a:rPr lang="is-IS" sz="2400" dirty="0" err="1" smtClean="0"/>
              <a:t>difficulties</a:t>
            </a:r>
            <a:r>
              <a:rPr lang="is-IS" sz="2400" dirty="0" smtClean="0"/>
              <a:t> </a:t>
            </a:r>
          </a:p>
          <a:p>
            <a:r>
              <a:rPr lang="is-IS" sz="2400" dirty="0" smtClean="0"/>
              <a:t> All </a:t>
            </a:r>
            <a:r>
              <a:rPr lang="is-IS" sz="2400" dirty="0" err="1" smtClean="0"/>
              <a:t>schools</a:t>
            </a:r>
            <a:r>
              <a:rPr lang="is-IS" sz="2400" dirty="0" smtClean="0"/>
              <a:t> </a:t>
            </a:r>
            <a:r>
              <a:rPr lang="is-IS" sz="2400" dirty="0" err="1" smtClean="0"/>
              <a:t>have</a:t>
            </a:r>
            <a:r>
              <a:rPr lang="is-IS" sz="2400" dirty="0" smtClean="0"/>
              <a:t> </a:t>
            </a:r>
            <a:r>
              <a:rPr lang="is-IS" sz="2400" dirty="0" err="1" smtClean="0"/>
              <a:t>school</a:t>
            </a:r>
            <a:r>
              <a:rPr lang="is-IS" sz="2400" dirty="0" smtClean="0"/>
              <a:t> </a:t>
            </a:r>
            <a:r>
              <a:rPr lang="is-IS" sz="2400" dirty="0" err="1" smtClean="0"/>
              <a:t>counsellors</a:t>
            </a:r>
            <a:r>
              <a:rPr lang="is-IS" sz="2400" dirty="0" smtClean="0"/>
              <a:t> </a:t>
            </a:r>
            <a:r>
              <a:rPr lang="is-IS" sz="2400" dirty="0" err="1" smtClean="0"/>
              <a:t>that</a:t>
            </a:r>
            <a:r>
              <a:rPr lang="is-IS" sz="2400" dirty="0" smtClean="0"/>
              <a:t> </a:t>
            </a:r>
            <a:r>
              <a:rPr lang="is-IS" sz="2400" dirty="0" err="1" smtClean="0"/>
              <a:t>guide</a:t>
            </a:r>
            <a:r>
              <a:rPr lang="is-IS" sz="2400" dirty="0" smtClean="0"/>
              <a:t> </a:t>
            </a:r>
            <a:r>
              <a:rPr lang="is-IS" sz="2400" dirty="0" err="1" smtClean="0"/>
              <a:t>the</a:t>
            </a:r>
            <a:r>
              <a:rPr lang="is-IS" sz="2400" dirty="0" smtClean="0"/>
              <a:t> </a:t>
            </a:r>
            <a:r>
              <a:rPr lang="is-IS" sz="2400" dirty="0" err="1" smtClean="0"/>
              <a:t>students</a:t>
            </a:r>
            <a:r>
              <a:rPr lang="is-IS" sz="2400" dirty="0" smtClean="0"/>
              <a:t> and </a:t>
            </a:r>
            <a:r>
              <a:rPr lang="is-IS" sz="2400" dirty="0" err="1" smtClean="0"/>
              <a:t>look</a:t>
            </a:r>
            <a:r>
              <a:rPr lang="is-IS" sz="2400" dirty="0" smtClean="0"/>
              <a:t> </a:t>
            </a:r>
            <a:r>
              <a:rPr lang="is-IS" sz="2400" dirty="0" err="1" smtClean="0"/>
              <a:t>out</a:t>
            </a:r>
            <a:r>
              <a:rPr lang="is-IS" sz="2400" dirty="0" smtClean="0"/>
              <a:t> for </a:t>
            </a:r>
            <a:r>
              <a:rPr lang="is-IS" sz="2400" dirty="0" err="1" smtClean="0"/>
              <a:t>troubles</a:t>
            </a:r>
            <a:r>
              <a:rPr lang="is-IS" sz="2400" dirty="0" smtClean="0"/>
              <a:t> </a:t>
            </a:r>
            <a:r>
              <a:rPr lang="is-IS" sz="2400" dirty="0" err="1" smtClean="0"/>
              <a:t>to</a:t>
            </a:r>
            <a:r>
              <a:rPr lang="is-IS" sz="2400" dirty="0" smtClean="0"/>
              <a:t> </a:t>
            </a:r>
            <a:r>
              <a:rPr lang="is-IS" sz="2400" dirty="0" err="1" smtClean="0"/>
              <a:t>be</a:t>
            </a:r>
            <a:r>
              <a:rPr lang="is-IS" sz="2400" dirty="0" smtClean="0"/>
              <a:t> </a:t>
            </a:r>
            <a:r>
              <a:rPr lang="is-IS" sz="2400" dirty="0" err="1" smtClean="0"/>
              <a:t>able</a:t>
            </a:r>
            <a:r>
              <a:rPr lang="is-IS" sz="2400" dirty="0" smtClean="0"/>
              <a:t> </a:t>
            </a:r>
            <a:r>
              <a:rPr lang="is-IS" sz="2400" dirty="0" err="1" smtClean="0"/>
              <a:t>to</a:t>
            </a:r>
            <a:r>
              <a:rPr lang="is-IS" sz="2400" dirty="0" smtClean="0"/>
              <a:t> </a:t>
            </a:r>
            <a:r>
              <a:rPr lang="is-IS" sz="2400" dirty="0" err="1" smtClean="0"/>
              <a:t>prevent</a:t>
            </a:r>
            <a:r>
              <a:rPr lang="is-IS" sz="2400" dirty="0" smtClean="0"/>
              <a:t> </a:t>
            </a:r>
            <a:r>
              <a:rPr lang="is-IS" sz="2400" dirty="0" err="1" smtClean="0"/>
              <a:t>them</a:t>
            </a:r>
            <a:r>
              <a:rPr lang="is-IS" sz="2400" dirty="0" smtClean="0"/>
              <a:t> </a:t>
            </a:r>
            <a:r>
              <a:rPr lang="is-IS" sz="2400" dirty="0" err="1" smtClean="0"/>
              <a:t>before</a:t>
            </a:r>
            <a:r>
              <a:rPr lang="is-IS" sz="2400" dirty="0" smtClean="0"/>
              <a:t> </a:t>
            </a:r>
            <a:r>
              <a:rPr lang="is-IS" sz="2400" dirty="0" err="1" smtClean="0"/>
              <a:t>they</a:t>
            </a:r>
            <a:r>
              <a:rPr lang="is-IS" sz="2400" dirty="0" smtClean="0"/>
              <a:t> </a:t>
            </a:r>
            <a:r>
              <a:rPr lang="is-IS" sz="2400" dirty="0" err="1" smtClean="0"/>
              <a:t>go</a:t>
            </a:r>
            <a:r>
              <a:rPr lang="is-IS" sz="2400" dirty="0" smtClean="0"/>
              <a:t> </a:t>
            </a:r>
            <a:r>
              <a:rPr lang="is-IS" sz="2400" dirty="0" err="1" smtClean="0"/>
              <a:t>too</a:t>
            </a:r>
            <a:r>
              <a:rPr lang="is-IS" sz="2400" dirty="0" smtClean="0"/>
              <a:t> far</a:t>
            </a:r>
          </a:p>
          <a:p>
            <a:r>
              <a:rPr lang="is-IS" sz="2400" dirty="0" smtClean="0"/>
              <a:t>Regular </a:t>
            </a:r>
            <a:r>
              <a:rPr lang="is-IS" sz="2400" dirty="0" err="1" smtClean="0"/>
              <a:t>meetings</a:t>
            </a:r>
            <a:r>
              <a:rPr lang="is-IS" sz="2400" dirty="0" smtClean="0"/>
              <a:t> </a:t>
            </a:r>
            <a:r>
              <a:rPr lang="is-IS" sz="2400" dirty="0" err="1" smtClean="0"/>
              <a:t>with</a:t>
            </a:r>
            <a:r>
              <a:rPr lang="is-IS" sz="2400" dirty="0" smtClean="0"/>
              <a:t> </a:t>
            </a:r>
            <a:r>
              <a:rPr lang="is-IS" sz="2400" dirty="0" err="1" smtClean="0"/>
              <a:t>schoolstaff</a:t>
            </a:r>
            <a:r>
              <a:rPr lang="is-IS" sz="2400" dirty="0" smtClean="0"/>
              <a:t> and </a:t>
            </a:r>
            <a:r>
              <a:rPr lang="is-IS" sz="2400" dirty="0" err="1" smtClean="0"/>
              <a:t>the</a:t>
            </a:r>
            <a:r>
              <a:rPr lang="is-IS" sz="2400" dirty="0" smtClean="0"/>
              <a:t> </a:t>
            </a:r>
            <a:r>
              <a:rPr lang="is-IS" sz="2400" dirty="0" err="1" smtClean="0"/>
              <a:t>staff</a:t>
            </a:r>
            <a:r>
              <a:rPr lang="is-IS" sz="2400" dirty="0" smtClean="0"/>
              <a:t> of </a:t>
            </a:r>
            <a:r>
              <a:rPr lang="is-IS" sz="2400" dirty="0" err="1" smtClean="0"/>
              <a:t>Youth</a:t>
            </a:r>
            <a:r>
              <a:rPr lang="is-IS" sz="2400" dirty="0" smtClean="0"/>
              <a:t> </a:t>
            </a:r>
            <a:r>
              <a:rPr lang="is-IS" sz="2400" dirty="0" err="1" smtClean="0"/>
              <a:t>center</a:t>
            </a:r>
            <a:r>
              <a:rPr lang="is-IS" sz="2400" dirty="0" smtClean="0"/>
              <a:t> </a:t>
            </a:r>
            <a:r>
              <a:rPr lang="is-IS" sz="2400" dirty="0" err="1" smtClean="0"/>
              <a:t>to</a:t>
            </a:r>
            <a:r>
              <a:rPr lang="is-IS" sz="2400" dirty="0" smtClean="0"/>
              <a:t> </a:t>
            </a:r>
            <a:r>
              <a:rPr lang="is-IS" sz="2400" dirty="0" err="1" smtClean="0"/>
              <a:t>analyse</a:t>
            </a:r>
            <a:r>
              <a:rPr lang="is-IS" sz="2400" dirty="0" smtClean="0"/>
              <a:t> </a:t>
            </a:r>
            <a:r>
              <a:rPr lang="is-IS" sz="2400" dirty="0" err="1" smtClean="0"/>
              <a:t>the</a:t>
            </a:r>
            <a:r>
              <a:rPr lang="is-IS" sz="2400" dirty="0" smtClean="0"/>
              <a:t> </a:t>
            </a:r>
            <a:r>
              <a:rPr lang="is-IS" sz="2400" dirty="0" err="1" smtClean="0"/>
              <a:t>outcome</a:t>
            </a:r>
            <a:r>
              <a:rPr lang="is-IS" sz="2400" dirty="0" smtClean="0"/>
              <a:t> of </a:t>
            </a:r>
            <a:r>
              <a:rPr lang="is-IS" sz="2400" dirty="0" err="1" smtClean="0"/>
              <a:t>the</a:t>
            </a:r>
            <a:r>
              <a:rPr lang="is-IS" sz="2400" dirty="0" smtClean="0"/>
              <a:t> </a:t>
            </a:r>
            <a:r>
              <a:rPr lang="is-IS" sz="2400" dirty="0" err="1" smtClean="0"/>
              <a:t>researches</a:t>
            </a:r>
            <a:r>
              <a:rPr lang="is-IS" sz="2400" dirty="0" smtClean="0"/>
              <a:t> </a:t>
            </a:r>
            <a:r>
              <a:rPr lang="is-IS" sz="2400" dirty="0" err="1" smtClean="0"/>
              <a:t>to</a:t>
            </a:r>
            <a:r>
              <a:rPr lang="is-IS" sz="2400" dirty="0" smtClean="0"/>
              <a:t> </a:t>
            </a:r>
            <a:r>
              <a:rPr lang="is-IS" sz="2400" dirty="0" err="1" smtClean="0"/>
              <a:t>organize</a:t>
            </a:r>
            <a:r>
              <a:rPr lang="is-IS" sz="2400" dirty="0" smtClean="0"/>
              <a:t> </a:t>
            </a:r>
            <a:r>
              <a:rPr lang="is-IS" sz="2400" dirty="0" err="1" smtClean="0"/>
              <a:t>cooperation</a:t>
            </a:r>
            <a:r>
              <a:rPr lang="is-IS" sz="2400" smtClean="0"/>
              <a:t>.</a:t>
            </a:r>
            <a:endParaRPr lang="is-IS" sz="2400" dirty="0" smtClean="0"/>
          </a:p>
          <a:p>
            <a:endParaRPr lang="is-IS" sz="2400" dirty="0"/>
          </a:p>
        </p:txBody>
      </p:sp>
    </p:spTree>
    <p:extLst>
      <p:ext uri="{BB962C8B-B14F-4D97-AF65-F5344CB8AC3E}">
        <p14:creationId xmlns:p14="http://schemas.microsoft.com/office/powerpoint/2010/main" val="2961170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normAutofit/>
          </a:bodyPr>
          <a:lstStyle/>
          <a:p>
            <a:r>
              <a:rPr lang="is-IS" dirty="0" smtClean="0"/>
              <a:t>Börnin í borginni/</a:t>
            </a:r>
            <a:r>
              <a:rPr lang="is-IS" dirty="0" err="1" smtClean="0"/>
              <a:t>Children</a:t>
            </a:r>
            <a:r>
              <a:rPr lang="is-IS" dirty="0" smtClean="0"/>
              <a:t> in </a:t>
            </a:r>
            <a:r>
              <a:rPr lang="is-IS" dirty="0" err="1" smtClean="0"/>
              <a:t>the</a:t>
            </a:r>
            <a:r>
              <a:rPr lang="is-IS" dirty="0" smtClean="0"/>
              <a:t> </a:t>
            </a:r>
            <a:r>
              <a:rPr lang="is-IS" dirty="0" err="1" smtClean="0"/>
              <a:t>City</a:t>
            </a:r>
            <a:endParaRPr lang="is-IS" dirty="0"/>
          </a:p>
        </p:txBody>
      </p:sp>
      <p:sp>
        <p:nvSpPr>
          <p:cNvPr id="3" name="Staðgengill efnis 2"/>
          <p:cNvSpPr>
            <a:spLocks noGrp="1"/>
          </p:cNvSpPr>
          <p:nvPr>
            <p:ph idx="1"/>
          </p:nvPr>
        </p:nvSpPr>
        <p:spPr/>
        <p:txBody>
          <a:bodyPr>
            <a:normAutofit fontScale="77500" lnSpcReduction="20000"/>
          </a:bodyPr>
          <a:lstStyle/>
          <a:p>
            <a:r>
              <a:rPr lang="is-IS" dirty="0" err="1" smtClean="0"/>
              <a:t>Depression</a:t>
            </a:r>
            <a:r>
              <a:rPr lang="is-IS" dirty="0" smtClean="0"/>
              <a:t> 2008</a:t>
            </a:r>
          </a:p>
          <a:p>
            <a:r>
              <a:rPr lang="is-IS" dirty="0" err="1" smtClean="0"/>
              <a:t>Cooperation</a:t>
            </a:r>
            <a:r>
              <a:rPr lang="is-IS" dirty="0" smtClean="0"/>
              <a:t> </a:t>
            </a:r>
          </a:p>
          <a:p>
            <a:pPr lvl="1"/>
            <a:r>
              <a:rPr lang="is-IS" dirty="0" err="1" smtClean="0"/>
              <a:t>School</a:t>
            </a:r>
            <a:r>
              <a:rPr lang="is-IS" dirty="0" smtClean="0"/>
              <a:t> (</a:t>
            </a:r>
            <a:r>
              <a:rPr lang="is-IS" dirty="0" err="1" smtClean="0"/>
              <a:t>principle</a:t>
            </a:r>
            <a:r>
              <a:rPr lang="is-IS" dirty="0" smtClean="0"/>
              <a:t> and </a:t>
            </a:r>
            <a:r>
              <a:rPr lang="is-IS" dirty="0" err="1" smtClean="0"/>
              <a:t>teacher</a:t>
            </a:r>
            <a:r>
              <a:rPr lang="is-IS" dirty="0" smtClean="0"/>
              <a:t>, </a:t>
            </a:r>
            <a:r>
              <a:rPr lang="is-IS" dirty="0" err="1" smtClean="0"/>
              <a:t>preschool</a:t>
            </a:r>
            <a:r>
              <a:rPr lang="is-IS" dirty="0" smtClean="0"/>
              <a:t> and </a:t>
            </a:r>
            <a:r>
              <a:rPr lang="is-IS" dirty="0" err="1"/>
              <a:t>c</a:t>
            </a:r>
            <a:r>
              <a:rPr lang="is-IS" dirty="0" err="1" smtClean="0"/>
              <a:t>ompulsory</a:t>
            </a:r>
            <a:r>
              <a:rPr lang="is-IS" dirty="0" smtClean="0"/>
              <a:t>), </a:t>
            </a:r>
            <a:r>
              <a:rPr lang="is-IS" dirty="0" err="1" smtClean="0"/>
              <a:t>youth</a:t>
            </a:r>
            <a:r>
              <a:rPr lang="is-IS" dirty="0" smtClean="0"/>
              <a:t> </a:t>
            </a:r>
            <a:r>
              <a:rPr lang="is-IS" dirty="0" err="1" smtClean="0"/>
              <a:t>worker</a:t>
            </a:r>
            <a:r>
              <a:rPr lang="is-IS" dirty="0" smtClean="0"/>
              <a:t>, </a:t>
            </a:r>
            <a:r>
              <a:rPr lang="is-IS" dirty="0" err="1" smtClean="0"/>
              <a:t>socialworker</a:t>
            </a:r>
            <a:r>
              <a:rPr lang="is-IS" dirty="0" smtClean="0"/>
              <a:t> (</a:t>
            </a:r>
            <a:r>
              <a:rPr lang="is-IS" dirty="0" err="1" smtClean="0"/>
              <a:t>Welfare</a:t>
            </a:r>
            <a:r>
              <a:rPr lang="is-IS" dirty="0" smtClean="0"/>
              <a:t>)  </a:t>
            </a:r>
            <a:r>
              <a:rPr lang="is-IS" dirty="0" err="1" smtClean="0"/>
              <a:t>kulture</a:t>
            </a:r>
            <a:r>
              <a:rPr lang="is-IS" dirty="0" smtClean="0"/>
              <a:t> </a:t>
            </a:r>
            <a:r>
              <a:rPr lang="is-IS" dirty="0" err="1" smtClean="0"/>
              <a:t>sector</a:t>
            </a:r>
            <a:r>
              <a:rPr lang="is-IS" dirty="0" smtClean="0"/>
              <a:t>, </a:t>
            </a:r>
            <a:r>
              <a:rPr lang="is-IS" dirty="0" err="1" smtClean="0"/>
              <a:t>mayors</a:t>
            </a:r>
            <a:r>
              <a:rPr lang="is-IS" dirty="0" smtClean="0"/>
              <a:t> </a:t>
            </a:r>
            <a:r>
              <a:rPr lang="is-IS" dirty="0" err="1" smtClean="0"/>
              <a:t>office</a:t>
            </a:r>
            <a:r>
              <a:rPr lang="is-IS" dirty="0" smtClean="0"/>
              <a:t>, parents </a:t>
            </a:r>
            <a:r>
              <a:rPr lang="is-IS" dirty="0" err="1" smtClean="0"/>
              <a:t>organization</a:t>
            </a:r>
            <a:r>
              <a:rPr lang="is-IS" dirty="0" smtClean="0"/>
              <a:t> </a:t>
            </a:r>
            <a:r>
              <a:rPr lang="is-IS" dirty="0" err="1" smtClean="0"/>
              <a:t>etc</a:t>
            </a:r>
            <a:endParaRPr lang="is-IS" dirty="0" smtClean="0"/>
          </a:p>
          <a:p>
            <a:pPr lvl="1"/>
            <a:r>
              <a:rPr lang="is-IS" dirty="0" err="1" smtClean="0"/>
              <a:t>Meeting</a:t>
            </a:r>
            <a:r>
              <a:rPr lang="is-IS" dirty="0" smtClean="0"/>
              <a:t> </a:t>
            </a:r>
            <a:r>
              <a:rPr lang="is-IS" dirty="0" err="1" smtClean="0"/>
              <a:t>every</a:t>
            </a:r>
            <a:r>
              <a:rPr lang="is-IS" dirty="0" smtClean="0"/>
              <a:t> </a:t>
            </a:r>
            <a:r>
              <a:rPr lang="is-IS" dirty="0" err="1" smtClean="0"/>
              <a:t>month</a:t>
            </a:r>
            <a:r>
              <a:rPr lang="is-IS" dirty="0" smtClean="0"/>
              <a:t> for </a:t>
            </a:r>
            <a:r>
              <a:rPr lang="is-IS" dirty="0" err="1" smtClean="0"/>
              <a:t>the</a:t>
            </a:r>
            <a:r>
              <a:rPr lang="is-IS" dirty="0" smtClean="0"/>
              <a:t> first </a:t>
            </a:r>
            <a:r>
              <a:rPr lang="is-IS" dirty="0" err="1" smtClean="0"/>
              <a:t>years</a:t>
            </a:r>
            <a:r>
              <a:rPr lang="is-IS" dirty="0" smtClean="0"/>
              <a:t>, </a:t>
            </a:r>
            <a:r>
              <a:rPr lang="is-IS" dirty="0" err="1" smtClean="0"/>
              <a:t>just</a:t>
            </a:r>
            <a:r>
              <a:rPr lang="is-IS" dirty="0" smtClean="0"/>
              <a:t> </a:t>
            </a:r>
            <a:r>
              <a:rPr lang="is-IS" dirty="0" err="1" smtClean="0"/>
              <a:t>focusing</a:t>
            </a:r>
            <a:r>
              <a:rPr lang="is-IS" dirty="0" smtClean="0"/>
              <a:t> </a:t>
            </a:r>
            <a:r>
              <a:rPr lang="is-IS" dirty="0" err="1" smtClean="0"/>
              <a:t>on</a:t>
            </a:r>
            <a:r>
              <a:rPr lang="is-IS" dirty="0" smtClean="0"/>
              <a:t> </a:t>
            </a:r>
            <a:r>
              <a:rPr lang="is-IS" dirty="0" err="1" smtClean="0"/>
              <a:t>the</a:t>
            </a:r>
            <a:r>
              <a:rPr lang="is-IS" dirty="0" smtClean="0"/>
              <a:t> </a:t>
            </a:r>
            <a:r>
              <a:rPr lang="is-IS" dirty="0" err="1" smtClean="0"/>
              <a:t>childrens</a:t>
            </a:r>
            <a:r>
              <a:rPr lang="is-IS" dirty="0" smtClean="0"/>
              <a:t> </a:t>
            </a:r>
            <a:r>
              <a:rPr lang="is-IS" dirty="0" err="1" smtClean="0"/>
              <a:t>well</a:t>
            </a:r>
            <a:r>
              <a:rPr lang="is-IS" dirty="0" smtClean="0"/>
              <a:t> being, </a:t>
            </a:r>
            <a:r>
              <a:rPr lang="is-IS" dirty="0" err="1" smtClean="0"/>
              <a:t>food</a:t>
            </a:r>
            <a:r>
              <a:rPr lang="is-IS" dirty="0" smtClean="0"/>
              <a:t>, </a:t>
            </a:r>
            <a:r>
              <a:rPr lang="is-IS" dirty="0" err="1" smtClean="0"/>
              <a:t>poverty</a:t>
            </a:r>
            <a:r>
              <a:rPr lang="is-IS" dirty="0" smtClean="0"/>
              <a:t>, </a:t>
            </a:r>
            <a:r>
              <a:rPr lang="is-IS" dirty="0" err="1" smtClean="0"/>
              <a:t>partisipation</a:t>
            </a:r>
            <a:r>
              <a:rPr lang="is-IS" dirty="0" smtClean="0"/>
              <a:t> in sports and </a:t>
            </a:r>
            <a:r>
              <a:rPr lang="is-IS" dirty="0" err="1" smtClean="0"/>
              <a:t>leisure</a:t>
            </a:r>
            <a:r>
              <a:rPr lang="is-IS" dirty="0" smtClean="0"/>
              <a:t>, art/</a:t>
            </a:r>
            <a:r>
              <a:rPr lang="is-IS" dirty="0" err="1" smtClean="0"/>
              <a:t>museums</a:t>
            </a:r>
            <a:r>
              <a:rPr lang="is-IS" dirty="0"/>
              <a:t> </a:t>
            </a:r>
            <a:r>
              <a:rPr lang="is-IS" dirty="0" smtClean="0"/>
              <a:t>(</a:t>
            </a:r>
            <a:r>
              <a:rPr lang="is-IS" dirty="0" err="1" smtClean="0"/>
              <a:t>Childrens</a:t>
            </a:r>
            <a:r>
              <a:rPr lang="is-IS" dirty="0" smtClean="0"/>
              <a:t> </a:t>
            </a:r>
            <a:r>
              <a:rPr lang="is-IS" dirty="0" smtClean="0"/>
              <a:t>festival</a:t>
            </a:r>
            <a:r>
              <a:rPr lang="is-IS" dirty="0" smtClean="0"/>
              <a:t>) a lot of </a:t>
            </a:r>
            <a:r>
              <a:rPr lang="is-IS" dirty="0" err="1" smtClean="0"/>
              <a:t>support</a:t>
            </a:r>
            <a:r>
              <a:rPr lang="is-IS" dirty="0" smtClean="0"/>
              <a:t> </a:t>
            </a:r>
            <a:r>
              <a:rPr lang="is-IS" dirty="0" err="1" smtClean="0"/>
              <a:t>from</a:t>
            </a:r>
            <a:r>
              <a:rPr lang="is-IS" dirty="0" smtClean="0"/>
              <a:t> </a:t>
            </a:r>
            <a:r>
              <a:rPr lang="is-IS" dirty="0" err="1" smtClean="0"/>
              <a:t>the</a:t>
            </a:r>
            <a:r>
              <a:rPr lang="is-IS" dirty="0" smtClean="0"/>
              <a:t> </a:t>
            </a:r>
            <a:r>
              <a:rPr lang="is-IS" dirty="0" err="1" smtClean="0"/>
              <a:t>Welfare</a:t>
            </a:r>
            <a:r>
              <a:rPr lang="is-IS" dirty="0" smtClean="0"/>
              <a:t> </a:t>
            </a:r>
            <a:r>
              <a:rPr lang="is-IS" dirty="0" err="1" smtClean="0"/>
              <a:t>system</a:t>
            </a:r>
            <a:r>
              <a:rPr lang="is-IS" dirty="0" smtClean="0"/>
              <a:t>.</a:t>
            </a:r>
            <a:endParaRPr lang="is-IS" dirty="0" smtClean="0"/>
          </a:p>
          <a:p>
            <a:pPr lvl="1"/>
            <a:r>
              <a:rPr lang="is-IS" dirty="0" err="1" smtClean="0"/>
              <a:t>Now</a:t>
            </a:r>
            <a:r>
              <a:rPr lang="is-IS" dirty="0" smtClean="0"/>
              <a:t> </a:t>
            </a:r>
            <a:r>
              <a:rPr lang="is-IS" dirty="0" err="1" smtClean="0"/>
              <a:t>we</a:t>
            </a:r>
            <a:r>
              <a:rPr lang="is-IS" dirty="0" smtClean="0"/>
              <a:t> meet 2  a </a:t>
            </a:r>
            <a:r>
              <a:rPr lang="is-IS" dirty="0" err="1" smtClean="0"/>
              <a:t>year</a:t>
            </a:r>
            <a:endParaRPr lang="is-IS" dirty="0" smtClean="0"/>
          </a:p>
          <a:p>
            <a:pPr lvl="1"/>
            <a:r>
              <a:rPr lang="is-IS" dirty="0" err="1" smtClean="0"/>
              <a:t>Rapport</a:t>
            </a:r>
            <a:r>
              <a:rPr lang="is-IS" dirty="0" smtClean="0"/>
              <a:t> </a:t>
            </a:r>
            <a:r>
              <a:rPr lang="is-IS" dirty="0" err="1" smtClean="0"/>
              <a:t>to</a:t>
            </a:r>
            <a:r>
              <a:rPr lang="is-IS" dirty="0" smtClean="0"/>
              <a:t> </a:t>
            </a:r>
            <a:r>
              <a:rPr lang="is-IS" dirty="0" err="1" smtClean="0"/>
              <a:t>the</a:t>
            </a:r>
            <a:r>
              <a:rPr lang="is-IS" dirty="0" smtClean="0"/>
              <a:t> </a:t>
            </a:r>
            <a:r>
              <a:rPr lang="is-IS" dirty="0" err="1" smtClean="0"/>
              <a:t>Mayor</a:t>
            </a:r>
            <a:r>
              <a:rPr lang="is-IS" dirty="0" smtClean="0"/>
              <a:t> and </a:t>
            </a:r>
            <a:r>
              <a:rPr lang="is-IS" dirty="0" err="1" smtClean="0"/>
              <a:t>Welfare</a:t>
            </a:r>
            <a:r>
              <a:rPr lang="is-IS" dirty="0" smtClean="0"/>
              <a:t> </a:t>
            </a:r>
            <a:r>
              <a:rPr lang="is-IS" dirty="0" err="1" smtClean="0"/>
              <a:t>Department</a:t>
            </a:r>
            <a:r>
              <a:rPr lang="is-IS" dirty="0" smtClean="0"/>
              <a:t> </a:t>
            </a:r>
            <a:r>
              <a:rPr lang="is-IS" dirty="0" err="1" smtClean="0"/>
              <a:t>one</a:t>
            </a:r>
            <a:r>
              <a:rPr lang="is-IS" dirty="0" smtClean="0"/>
              <a:t> a </a:t>
            </a:r>
            <a:r>
              <a:rPr lang="is-IS" dirty="0" err="1" smtClean="0"/>
              <a:t>year</a:t>
            </a:r>
            <a:r>
              <a:rPr lang="is-IS" dirty="0" smtClean="0"/>
              <a:t>. </a:t>
            </a:r>
            <a:r>
              <a:rPr lang="is-IS" dirty="0" err="1" smtClean="0"/>
              <a:t>Now</a:t>
            </a:r>
            <a:r>
              <a:rPr lang="is-IS" dirty="0" smtClean="0"/>
              <a:t> </a:t>
            </a:r>
            <a:r>
              <a:rPr lang="is-IS" dirty="0" err="1" smtClean="0"/>
              <a:t>we</a:t>
            </a:r>
            <a:r>
              <a:rPr lang="is-IS" dirty="0" smtClean="0"/>
              <a:t> </a:t>
            </a:r>
            <a:r>
              <a:rPr lang="is-IS" dirty="0" err="1" smtClean="0"/>
              <a:t>are</a:t>
            </a:r>
            <a:r>
              <a:rPr lang="is-IS" dirty="0" smtClean="0"/>
              <a:t> </a:t>
            </a:r>
            <a:r>
              <a:rPr lang="is-IS" dirty="0" err="1" smtClean="0"/>
              <a:t>facing</a:t>
            </a:r>
            <a:r>
              <a:rPr lang="is-IS" dirty="0" smtClean="0"/>
              <a:t> </a:t>
            </a:r>
            <a:r>
              <a:rPr lang="is-IS" dirty="0" err="1" smtClean="0"/>
              <a:t>more</a:t>
            </a:r>
            <a:r>
              <a:rPr lang="is-IS" dirty="0" smtClean="0"/>
              <a:t> </a:t>
            </a:r>
            <a:r>
              <a:rPr lang="is-IS" dirty="0" err="1" smtClean="0"/>
              <a:t>anxiety</a:t>
            </a:r>
            <a:r>
              <a:rPr lang="is-IS" dirty="0" smtClean="0"/>
              <a:t> </a:t>
            </a:r>
            <a:r>
              <a:rPr lang="is-IS" dirty="0" err="1" smtClean="0"/>
              <a:t>among</a:t>
            </a:r>
            <a:r>
              <a:rPr lang="is-IS" dirty="0" smtClean="0"/>
              <a:t> </a:t>
            </a:r>
            <a:r>
              <a:rPr lang="is-IS" dirty="0" err="1" smtClean="0"/>
              <a:t>children</a:t>
            </a:r>
            <a:r>
              <a:rPr lang="is-IS" dirty="0" smtClean="0"/>
              <a:t> and </a:t>
            </a:r>
            <a:r>
              <a:rPr lang="is-IS" dirty="0" err="1" smtClean="0"/>
              <a:t>more</a:t>
            </a:r>
            <a:r>
              <a:rPr lang="is-IS" dirty="0" smtClean="0"/>
              <a:t> </a:t>
            </a:r>
            <a:r>
              <a:rPr lang="is-IS" dirty="0" err="1" smtClean="0"/>
              <a:t>cap</a:t>
            </a:r>
            <a:r>
              <a:rPr lang="is-IS" dirty="0" smtClean="0"/>
              <a:t> </a:t>
            </a:r>
            <a:r>
              <a:rPr lang="is-IS" dirty="0" err="1" smtClean="0"/>
              <a:t>financially</a:t>
            </a:r>
            <a:r>
              <a:rPr lang="is-IS" dirty="0" smtClean="0"/>
              <a:t> </a:t>
            </a:r>
            <a:r>
              <a:rPr lang="is-IS" dirty="0" err="1" smtClean="0"/>
              <a:t>between</a:t>
            </a:r>
            <a:r>
              <a:rPr lang="is-IS" dirty="0" smtClean="0"/>
              <a:t> </a:t>
            </a:r>
            <a:r>
              <a:rPr lang="is-IS" dirty="0" err="1" smtClean="0"/>
              <a:t>classes</a:t>
            </a:r>
            <a:r>
              <a:rPr lang="is-IS" dirty="0" smtClean="0"/>
              <a:t>.</a:t>
            </a:r>
            <a:endParaRPr lang="is-IS" dirty="0"/>
          </a:p>
        </p:txBody>
      </p:sp>
    </p:spTree>
    <p:extLst>
      <p:ext uri="{BB962C8B-B14F-4D97-AF65-F5344CB8AC3E}">
        <p14:creationId xmlns:p14="http://schemas.microsoft.com/office/powerpoint/2010/main" val="6620350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ðgengill efnis 1"/>
          <p:cNvSpPr>
            <a:spLocks noGrp="1"/>
          </p:cNvSpPr>
          <p:nvPr>
            <p:ph idx="1"/>
          </p:nvPr>
        </p:nvSpPr>
        <p:spPr/>
        <p:txBody>
          <a:bodyPr>
            <a:normAutofit fontScale="85000" lnSpcReduction="10000"/>
          </a:bodyPr>
          <a:lstStyle/>
          <a:p>
            <a:r>
              <a:rPr lang="en-US" smtClean="0"/>
              <a:t>Outdoor time for children under 16 years old.</a:t>
            </a:r>
          </a:p>
          <a:p>
            <a:r>
              <a:rPr lang="en-US" smtClean="0"/>
              <a:t>Support parents and help them to work together f.ex. “parentwalk”</a:t>
            </a:r>
          </a:p>
          <a:p>
            <a:r>
              <a:rPr lang="en-US" smtClean="0"/>
              <a:t>The </a:t>
            </a:r>
            <a:r>
              <a:rPr lang="en-US"/>
              <a:t>fight against unattended </a:t>
            </a:r>
            <a:r>
              <a:rPr lang="en-US" smtClean="0"/>
              <a:t>parties</a:t>
            </a:r>
          </a:p>
          <a:p>
            <a:r>
              <a:rPr lang="en-US" smtClean="0"/>
              <a:t>Important for parents to know </a:t>
            </a:r>
            <a:r>
              <a:rPr lang="en-US"/>
              <a:t>the friends of their children and </a:t>
            </a:r>
            <a:r>
              <a:rPr lang="en-US" smtClean="0"/>
              <a:t>the friends parents</a:t>
            </a:r>
          </a:p>
          <a:p>
            <a:r>
              <a:rPr lang="en-US" smtClean="0"/>
              <a:t>Co-operation </a:t>
            </a:r>
            <a:r>
              <a:rPr lang="en-US"/>
              <a:t>between schools, </a:t>
            </a:r>
            <a:r>
              <a:rPr lang="en-US" smtClean="0"/>
              <a:t>youth </a:t>
            </a:r>
            <a:r>
              <a:rPr lang="en-US"/>
              <a:t>centers, police, parents and social </a:t>
            </a:r>
            <a:r>
              <a:rPr lang="en-US" smtClean="0"/>
              <a:t>authorities</a:t>
            </a:r>
          </a:p>
          <a:p>
            <a:r>
              <a:rPr lang="en-US" smtClean="0"/>
              <a:t>Participation </a:t>
            </a:r>
            <a:r>
              <a:rPr lang="en-US"/>
              <a:t>in organized leisure activities</a:t>
            </a:r>
            <a:endParaRPr lang="en-US">
              <a:effectLst/>
            </a:endParaRPr>
          </a:p>
        </p:txBody>
      </p:sp>
      <p:sp>
        <p:nvSpPr>
          <p:cNvPr id="3" name="Titill 2"/>
          <p:cNvSpPr>
            <a:spLocks noGrp="1"/>
          </p:cNvSpPr>
          <p:nvPr>
            <p:ph type="title"/>
          </p:nvPr>
        </p:nvSpPr>
        <p:spPr/>
        <p:txBody>
          <a:bodyPr/>
          <a:lstStyle/>
          <a:p>
            <a:r>
              <a:rPr lang="en-US" dirty="0"/>
              <a:t>Research and cooperation - the whole </a:t>
            </a:r>
            <a:r>
              <a:rPr lang="en-US" dirty="0" smtClean="0"/>
              <a:t>community! </a:t>
            </a:r>
            <a:r>
              <a:rPr lang="en-US" dirty="0"/>
              <a:t>Protective factors</a:t>
            </a:r>
            <a:endParaRPr lang="is-IS" dirty="0"/>
          </a:p>
        </p:txBody>
      </p:sp>
    </p:spTree>
    <p:extLst>
      <p:ext uri="{BB962C8B-B14F-4D97-AF65-F5344CB8AC3E}">
        <p14:creationId xmlns:p14="http://schemas.microsoft.com/office/powerpoint/2010/main" val="1965356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M:\MSR-Skrifstofa\Myndir\MENNTASVID\Almennar myndir úr skólastarfi\Menntasvið - arsskyrslumyndir 2008\IMG_3748-23.jpg"/>
          <p:cNvPicPr/>
          <p:nvPr/>
        </p:nvPicPr>
        <p:blipFill rotWithShape="1">
          <a:blip r:embed="rId2" cstate="print">
            <a:extLst>
              <a:ext uri="{28A0092B-C50C-407E-A947-70E740481C1C}">
                <a14:useLocalDpi xmlns:a14="http://schemas.microsoft.com/office/drawing/2010/main" val="0"/>
              </a:ext>
            </a:extLst>
          </a:blip>
          <a:srcRect t="531"/>
          <a:stretch/>
        </p:blipFill>
        <p:spPr bwMode="auto">
          <a:xfrm>
            <a:off x="1979712" y="3010768"/>
            <a:ext cx="5113352" cy="3847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79993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ill 2"/>
          <p:cNvSpPr>
            <a:spLocks noGrp="1"/>
          </p:cNvSpPr>
          <p:nvPr>
            <p:ph type="title"/>
          </p:nvPr>
        </p:nvSpPr>
        <p:spPr/>
        <p:txBody>
          <a:bodyPr/>
          <a:lstStyle/>
          <a:p>
            <a:endParaRPr lang="is-I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188" y="1807812"/>
            <a:ext cx="7345362" cy="389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3660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ill 2"/>
          <p:cNvSpPr>
            <a:spLocks noGrp="1"/>
          </p:cNvSpPr>
          <p:nvPr>
            <p:ph type="title"/>
          </p:nvPr>
        </p:nvSpPr>
        <p:spPr/>
        <p:txBody>
          <a:bodyPr/>
          <a:lstStyle/>
          <a:p>
            <a:r>
              <a:rPr lang="is-IS" dirty="0" err="1" smtClean="0"/>
              <a:t>Department</a:t>
            </a:r>
            <a:r>
              <a:rPr lang="is-IS" dirty="0" smtClean="0"/>
              <a:t> of </a:t>
            </a:r>
            <a:r>
              <a:rPr lang="is-IS" dirty="0" err="1" smtClean="0"/>
              <a:t>Education</a:t>
            </a:r>
            <a:r>
              <a:rPr lang="is-IS" dirty="0" smtClean="0"/>
              <a:t> and </a:t>
            </a:r>
            <a:r>
              <a:rPr lang="is-IS" dirty="0" err="1" smtClean="0"/>
              <a:t>Youth</a:t>
            </a:r>
            <a:endParaRPr lang="is-IS" dirty="0"/>
          </a:p>
        </p:txBody>
      </p:sp>
      <p:sp>
        <p:nvSpPr>
          <p:cNvPr id="5" name="Content Placeholder 2"/>
          <p:cNvSpPr txBox="1">
            <a:spLocks/>
          </p:cNvSpPr>
          <p:nvPr/>
        </p:nvSpPr>
        <p:spPr>
          <a:xfrm>
            <a:off x="539552" y="1340768"/>
            <a:ext cx="5256584"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800" dirty="0" smtClean="0"/>
              <a:t>Preschools</a:t>
            </a:r>
          </a:p>
          <a:p>
            <a:pPr>
              <a:lnSpc>
                <a:spcPct val="90000"/>
              </a:lnSpc>
            </a:pPr>
            <a:r>
              <a:rPr lang="en-US" sz="2800" dirty="0" smtClean="0"/>
              <a:t>Compulsory Schools</a:t>
            </a:r>
          </a:p>
          <a:p>
            <a:pPr>
              <a:lnSpc>
                <a:spcPct val="90000"/>
              </a:lnSpc>
            </a:pPr>
            <a:r>
              <a:rPr lang="en-US" sz="2800" dirty="0" smtClean="0"/>
              <a:t>After-School Programs</a:t>
            </a:r>
          </a:p>
          <a:p>
            <a:pPr>
              <a:lnSpc>
                <a:spcPct val="90000"/>
              </a:lnSpc>
            </a:pPr>
            <a:r>
              <a:rPr lang="en-US" sz="2800" dirty="0" smtClean="0"/>
              <a:t>Youth </a:t>
            </a:r>
            <a:r>
              <a:rPr lang="en-US" sz="2800" dirty="0" smtClean="0"/>
              <a:t>Centers</a:t>
            </a:r>
          </a:p>
          <a:p>
            <a:pPr>
              <a:lnSpc>
                <a:spcPct val="90000"/>
              </a:lnSpc>
            </a:pPr>
            <a:r>
              <a:rPr lang="en-US" sz="2800" dirty="0" smtClean="0"/>
              <a:t>Community/Leisure Centers</a:t>
            </a:r>
            <a:endParaRPr lang="en-US" sz="2800" dirty="0" smtClean="0"/>
          </a:p>
          <a:p>
            <a:pPr>
              <a:lnSpc>
                <a:spcPct val="90000"/>
              </a:lnSpc>
            </a:pPr>
            <a:r>
              <a:rPr lang="en-US" sz="2800" dirty="0" smtClean="0"/>
              <a:t>Summer Activities</a:t>
            </a:r>
            <a:endParaRPr lang="en-US" sz="2400" dirty="0" smtClean="0"/>
          </a:p>
          <a:p>
            <a:pPr>
              <a:lnSpc>
                <a:spcPct val="90000"/>
              </a:lnSpc>
            </a:pPr>
            <a:r>
              <a:rPr lang="is-IS" sz="2800" dirty="0" smtClean="0"/>
              <a:t>4 </a:t>
            </a:r>
            <a:r>
              <a:rPr lang="is-IS" sz="2800" dirty="0" err="1" smtClean="0"/>
              <a:t>School</a:t>
            </a:r>
            <a:r>
              <a:rPr lang="is-IS" sz="2800" dirty="0" smtClean="0"/>
              <a:t> </a:t>
            </a:r>
            <a:r>
              <a:rPr lang="is-IS" sz="2800" dirty="0" err="1" smtClean="0"/>
              <a:t>Music</a:t>
            </a:r>
            <a:r>
              <a:rPr lang="is-IS" sz="2800" dirty="0" smtClean="0"/>
              <a:t> Bands</a:t>
            </a:r>
          </a:p>
          <a:p>
            <a:pPr>
              <a:lnSpc>
                <a:spcPct val="90000"/>
              </a:lnSpc>
            </a:pPr>
            <a:r>
              <a:rPr lang="is-IS" sz="2800" dirty="0" smtClean="0"/>
              <a:t>18 </a:t>
            </a:r>
            <a:r>
              <a:rPr lang="is-IS" sz="2800" dirty="0" err="1" smtClean="0"/>
              <a:t>Music</a:t>
            </a:r>
            <a:r>
              <a:rPr lang="is-IS" sz="2800" dirty="0" smtClean="0"/>
              <a:t> </a:t>
            </a:r>
            <a:r>
              <a:rPr lang="is-IS" sz="2800" dirty="0" err="1" smtClean="0"/>
              <a:t>Schools</a:t>
            </a:r>
            <a:r>
              <a:rPr lang="is-IS" sz="2800" dirty="0" smtClean="0"/>
              <a:t> (</a:t>
            </a:r>
            <a:r>
              <a:rPr lang="is-IS" sz="2800" dirty="0" err="1" smtClean="0"/>
              <a:t>financial</a:t>
            </a:r>
            <a:r>
              <a:rPr lang="is-IS" sz="2800" dirty="0" smtClean="0"/>
              <a:t> </a:t>
            </a:r>
            <a:r>
              <a:rPr lang="is-IS" sz="2800" dirty="0" err="1" smtClean="0"/>
              <a:t>support</a:t>
            </a:r>
            <a:r>
              <a:rPr lang="is-IS" sz="2800" dirty="0" smtClean="0"/>
              <a:t>)</a:t>
            </a:r>
          </a:p>
          <a:p>
            <a:pPr>
              <a:lnSpc>
                <a:spcPct val="90000"/>
              </a:lnSpc>
            </a:pPr>
            <a:r>
              <a:rPr lang="is-IS" sz="2800" dirty="0" err="1" smtClean="0"/>
              <a:t>Adult</a:t>
            </a:r>
            <a:r>
              <a:rPr lang="is-IS" sz="2800" dirty="0" smtClean="0"/>
              <a:t> </a:t>
            </a:r>
            <a:r>
              <a:rPr lang="is-IS" sz="2800" dirty="0" err="1" smtClean="0"/>
              <a:t>Education</a:t>
            </a:r>
            <a:endParaRPr lang="en-US" sz="2800" dirty="0" smtClean="0"/>
          </a:p>
          <a:p>
            <a:pPr marL="0" indent="0">
              <a:buFont typeface="Arial" pitchFamily="34" charset="0"/>
              <a:buNone/>
            </a:pPr>
            <a:endParaRPr lang="is-I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699114"/>
            <a:ext cx="2754419" cy="36741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019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ill 2"/>
          <p:cNvSpPr>
            <a:spLocks noGrp="1"/>
          </p:cNvSpPr>
          <p:nvPr>
            <p:ph type="title"/>
          </p:nvPr>
        </p:nvSpPr>
        <p:spPr/>
        <p:txBody>
          <a:bodyPr/>
          <a:lstStyle/>
          <a:p>
            <a:r>
              <a:rPr lang="is-IS" dirty="0" err="1"/>
              <a:t>Preschools</a:t>
            </a:r>
            <a:r>
              <a:rPr lang="is-IS" dirty="0"/>
              <a:t> </a:t>
            </a:r>
            <a:r>
              <a:rPr lang="is-IS" dirty="0" err="1"/>
              <a:t>and</a:t>
            </a:r>
            <a:r>
              <a:rPr lang="is-IS" dirty="0"/>
              <a:t> </a:t>
            </a:r>
            <a:r>
              <a:rPr lang="is-IS" dirty="0" err="1"/>
              <a:t>Compulsory</a:t>
            </a:r>
            <a:r>
              <a:rPr lang="is-IS" dirty="0"/>
              <a:t> </a:t>
            </a:r>
            <a:r>
              <a:rPr lang="is-IS" dirty="0" err="1"/>
              <a:t>Schools</a:t>
            </a:r>
            <a:endParaRPr lang="is-IS" dirty="0"/>
          </a:p>
        </p:txBody>
      </p:sp>
      <p:sp>
        <p:nvSpPr>
          <p:cNvPr id="4" name="Content Placeholder 2"/>
          <p:cNvSpPr>
            <a:spLocks noGrp="1"/>
          </p:cNvSpPr>
          <p:nvPr>
            <p:ph idx="4294967295"/>
          </p:nvPr>
        </p:nvSpPr>
        <p:spPr>
          <a:xfrm>
            <a:off x="611560" y="1412776"/>
            <a:ext cx="5688632" cy="4569371"/>
          </a:xfrm>
          <a:prstGeom prst="rect">
            <a:avLst/>
          </a:prstGeom>
        </p:spPr>
        <p:txBody>
          <a:bodyPr>
            <a:normAutofit fontScale="77500" lnSpcReduction="20000"/>
          </a:bodyPr>
          <a:lstStyle/>
          <a:p>
            <a:pPr>
              <a:lnSpc>
                <a:spcPct val="80000"/>
              </a:lnSpc>
            </a:pPr>
            <a:r>
              <a:rPr lang="en-US" dirty="0" smtClean="0"/>
              <a:t>62 preschools </a:t>
            </a:r>
          </a:p>
          <a:p>
            <a:pPr lvl="1">
              <a:lnSpc>
                <a:spcPct val="80000"/>
              </a:lnSpc>
            </a:pPr>
            <a:r>
              <a:rPr lang="en-US" dirty="0" smtClean="0"/>
              <a:t>6.000 </a:t>
            </a:r>
            <a:r>
              <a:rPr lang="en-US" dirty="0"/>
              <a:t>children from 18 months to 5 </a:t>
            </a:r>
            <a:r>
              <a:rPr lang="en-US" dirty="0" smtClean="0"/>
              <a:t>years</a:t>
            </a:r>
            <a:br>
              <a:rPr lang="en-US" dirty="0" smtClean="0"/>
            </a:br>
            <a:r>
              <a:rPr lang="en-US" dirty="0" smtClean="0"/>
              <a:t> </a:t>
            </a:r>
          </a:p>
          <a:p>
            <a:pPr>
              <a:lnSpc>
                <a:spcPct val="80000"/>
              </a:lnSpc>
            </a:pPr>
            <a:r>
              <a:rPr lang="en-US" dirty="0" smtClean="0"/>
              <a:t>18 </a:t>
            </a:r>
            <a:r>
              <a:rPr lang="en-US" dirty="0"/>
              <a:t>independent </a:t>
            </a:r>
            <a:r>
              <a:rPr lang="en-US" dirty="0" smtClean="0"/>
              <a:t>preschools</a:t>
            </a:r>
          </a:p>
          <a:p>
            <a:pPr lvl="1">
              <a:lnSpc>
                <a:spcPct val="80000"/>
              </a:lnSpc>
            </a:pPr>
            <a:r>
              <a:rPr lang="en-US" dirty="0" smtClean="0"/>
              <a:t>1.000 children from  18 months to 5 years</a:t>
            </a:r>
            <a:br>
              <a:rPr lang="en-US" dirty="0" smtClean="0"/>
            </a:br>
            <a:endParaRPr lang="en-US" dirty="0" smtClean="0"/>
          </a:p>
          <a:p>
            <a:pPr>
              <a:lnSpc>
                <a:spcPct val="80000"/>
              </a:lnSpc>
            </a:pPr>
            <a:r>
              <a:rPr lang="en-US" dirty="0" smtClean="0"/>
              <a:t>About </a:t>
            </a:r>
            <a:r>
              <a:rPr lang="en-US" dirty="0"/>
              <a:t>800 children from 6-18 months </a:t>
            </a:r>
            <a:r>
              <a:rPr lang="en-US" dirty="0" smtClean="0"/>
              <a:t>stay with</a:t>
            </a:r>
          </a:p>
          <a:p>
            <a:pPr lvl="1">
              <a:lnSpc>
                <a:spcPct val="80000"/>
              </a:lnSpc>
            </a:pPr>
            <a:r>
              <a:rPr lang="en-US" dirty="0" smtClean="0"/>
              <a:t>200 </a:t>
            </a:r>
            <a:r>
              <a:rPr lang="en-US" dirty="0"/>
              <a:t>home-daycare individuals. </a:t>
            </a:r>
            <a:r>
              <a:rPr lang="en-US" dirty="0" smtClean="0"/>
              <a:t/>
            </a:r>
            <a:br>
              <a:rPr lang="en-US" dirty="0" smtClean="0"/>
            </a:br>
            <a:endParaRPr lang="en-US" dirty="0" smtClean="0"/>
          </a:p>
          <a:p>
            <a:pPr>
              <a:lnSpc>
                <a:spcPct val="80000"/>
              </a:lnSpc>
            </a:pPr>
            <a:r>
              <a:rPr lang="en-US" dirty="0" smtClean="0"/>
              <a:t>36 compulsory schools </a:t>
            </a:r>
            <a:endParaRPr lang="en-US" dirty="0"/>
          </a:p>
          <a:p>
            <a:pPr lvl="1">
              <a:lnSpc>
                <a:spcPct val="80000"/>
              </a:lnSpc>
            </a:pPr>
            <a:r>
              <a:rPr lang="en-US" dirty="0" smtClean="0"/>
              <a:t>13.600 </a:t>
            </a:r>
            <a:r>
              <a:rPr lang="en-US" dirty="0"/>
              <a:t>students from </a:t>
            </a:r>
            <a:r>
              <a:rPr lang="en-US" dirty="0" smtClean="0"/>
              <a:t>6-16 years</a:t>
            </a:r>
            <a:r>
              <a:rPr lang="en-US" dirty="0"/>
              <a:t/>
            </a:r>
            <a:br>
              <a:rPr lang="en-US" dirty="0"/>
            </a:br>
            <a:endParaRPr lang="en-US" dirty="0"/>
          </a:p>
          <a:p>
            <a:pPr>
              <a:lnSpc>
                <a:spcPct val="80000"/>
              </a:lnSpc>
            </a:pPr>
            <a:r>
              <a:rPr lang="en-US" dirty="0"/>
              <a:t>7</a:t>
            </a:r>
            <a:r>
              <a:rPr lang="en-US" dirty="0" smtClean="0"/>
              <a:t> </a:t>
            </a:r>
            <a:r>
              <a:rPr lang="en-US" dirty="0"/>
              <a:t>independent </a:t>
            </a:r>
            <a:r>
              <a:rPr lang="en-US" dirty="0" smtClean="0"/>
              <a:t>compulsory </a:t>
            </a:r>
            <a:r>
              <a:rPr lang="en-US" dirty="0"/>
              <a:t>schools </a:t>
            </a:r>
          </a:p>
          <a:p>
            <a:pPr lvl="1">
              <a:lnSpc>
                <a:spcPct val="80000"/>
              </a:lnSpc>
            </a:pPr>
            <a:r>
              <a:rPr lang="en-US" dirty="0" smtClean="0"/>
              <a:t>660 students  6-16 years</a:t>
            </a:r>
            <a:endParaRPr lang="en-US" dirty="0"/>
          </a:p>
          <a:p>
            <a:pPr>
              <a:lnSpc>
                <a:spcPct val="80000"/>
              </a:lnSpc>
            </a:pPr>
            <a:endParaRPr lang="en-US" dirty="0" smtClean="0"/>
          </a:p>
          <a:p>
            <a:endParaRPr lang="is-IS" dirty="0"/>
          </a:p>
        </p:txBody>
      </p:sp>
      <p:pic>
        <p:nvPicPr>
          <p:cNvPr id="5"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1424" r="11388"/>
          <a:stretch/>
        </p:blipFill>
        <p:spPr>
          <a:xfrm>
            <a:off x="6228184" y="2276872"/>
            <a:ext cx="2594344" cy="30243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3914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ill 2"/>
          <p:cNvSpPr>
            <a:spLocks noGrp="1"/>
          </p:cNvSpPr>
          <p:nvPr>
            <p:ph type="title"/>
          </p:nvPr>
        </p:nvSpPr>
        <p:spPr/>
        <p:txBody>
          <a:bodyPr/>
          <a:lstStyle/>
          <a:p>
            <a:r>
              <a:rPr lang="is-IS" dirty="0" err="1"/>
              <a:t>School</a:t>
            </a:r>
            <a:r>
              <a:rPr lang="is-IS" dirty="0"/>
              <a:t> Bands, </a:t>
            </a:r>
            <a:r>
              <a:rPr lang="is-IS" dirty="0" err="1"/>
              <a:t>Music</a:t>
            </a:r>
            <a:r>
              <a:rPr lang="is-IS" dirty="0"/>
              <a:t> </a:t>
            </a:r>
            <a:r>
              <a:rPr lang="is-IS" dirty="0" err="1"/>
              <a:t>Shools</a:t>
            </a:r>
            <a:r>
              <a:rPr lang="is-IS" dirty="0"/>
              <a:t> </a:t>
            </a:r>
            <a:r>
              <a:rPr lang="is-IS" dirty="0" smtClean="0"/>
              <a:t/>
            </a:r>
            <a:br>
              <a:rPr lang="is-IS" dirty="0" smtClean="0"/>
            </a:br>
            <a:r>
              <a:rPr lang="is-IS" dirty="0" err="1" smtClean="0"/>
              <a:t>and</a:t>
            </a:r>
            <a:r>
              <a:rPr lang="is-IS" dirty="0" smtClean="0"/>
              <a:t> </a:t>
            </a:r>
            <a:r>
              <a:rPr lang="is-IS" dirty="0" err="1"/>
              <a:t>Adult</a:t>
            </a:r>
            <a:r>
              <a:rPr lang="is-IS" dirty="0"/>
              <a:t> </a:t>
            </a:r>
            <a:r>
              <a:rPr lang="is-IS" dirty="0" err="1"/>
              <a:t>Education</a:t>
            </a:r>
            <a:endParaRPr lang="is-IS" dirty="0"/>
          </a:p>
        </p:txBody>
      </p:sp>
      <p:sp>
        <p:nvSpPr>
          <p:cNvPr id="4" name="Content Placeholder 2"/>
          <p:cNvSpPr>
            <a:spLocks noGrp="1"/>
          </p:cNvSpPr>
          <p:nvPr>
            <p:ph idx="4294967295"/>
          </p:nvPr>
        </p:nvSpPr>
        <p:spPr>
          <a:xfrm>
            <a:off x="467544" y="1340768"/>
            <a:ext cx="4680520" cy="4464496"/>
          </a:xfrm>
          <a:prstGeom prst="rect">
            <a:avLst/>
          </a:prstGeom>
        </p:spPr>
        <p:txBody>
          <a:bodyPr>
            <a:normAutofit fontScale="85000" lnSpcReduction="10000"/>
          </a:bodyPr>
          <a:lstStyle/>
          <a:p>
            <a:pPr lvl="0"/>
            <a:r>
              <a:rPr lang="en-US" dirty="0"/>
              <a:t>4 school </a:t>
            </a:r>
            <a:r>
              <a:rPr lang="en-US" dirty="0" smtClean="0"/>
              <a:t>bands</a:t>
            </a:r>
          </a:p>
          <a:p>
            <a:pPr lvl="1"/>
            <a:r>
              <a:rPr lang="en-US" dirty="0" smtClean="0"/>
              <a:t>440 </a:t>
            </a:r>
            <a:r>
              <a:rPr lang="en-US" dirty="0"/>
              <a:t>students learn to play an </a:t>
            </a:r>
            <a:r>
              <a:rPr lang="en-US" dirty="0" smtClean="0"/>
              <a:t>instrument</a:t>
            </a:r>
          </a:p>
          <a:p>
            <a:r>
              <a:rPr lang="en-US" dirty="0" smtClean="0"/>
              <a:t>18 music schools get financial support from the community</a:t>
            </a:r>
          </a:p>
          <a:p>
            <a:pPr lvl="1"/>
            <a:r>
              <a:rPr lang="en-US" dirty="0" smtClean="0"/>
              <a:t>2.500 students</a:t>
            </a:r>
          </a:p>
          <a:p>
            <a:r>
              <a:rPr lang="en-US" dirty="0" smtClean="0"/>
              <a:t>Adult Education</a:t>
            </a:r>
          </a:p>
          <a:p>
            <a:pPr lvl="1"/>
            <a:r>
              <a:rPr lang="en-US" dirty="0"/>
              <a:t> 250 individuals over 16 years of age receive education and 1.500 seek guidance </a:t>
            </a:r>
            <a:r>
              <a:rPr lang="en-US" dirty="0" err="1" smtClean="0"/>
              <a:t>counselling</a:t>
            </a:r>
            <a:r>
              <a:rPr lang="en-US" dirty="0" smtClean="0"/>
              <a:t> every year</a:t>
            </a:r>
            <a:endParaRPr lang="is-IS" dirty="0"/>
          </a:p>
          <a:p>
            <a:pPr>
              <a:lnSpc>
                <a:spcPct val="80000"/>
              </a:lnSpc>
            </a:pPr>
            <a:endParaRPr lang="en-US" dirty="0" smtClean="0"/>
          </a:p>
          <a:p>
            <a:endParaRPr lang="is-IS" dirty="0"/>
          </a:p>
        </p:txBody>
      </p:sp>
      <p:pic>
        <p:nvPicPr>
          <p:cNvPr id="5"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119" t="15283" r="15224"/>
          <a:stretch/>
        </p:blipFill>
        <p:spPr>
          <a:xfrm>
            <a:off x="5551119" y="2348880"/>
            <a:ext cx="3030859" cy="24482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1171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ill 2"/>
          <p:cNvSpPr>
            <a:spLocks noGrp="1"/>
          </p:cNvSpPr>
          <p:nvPr>
            <p:ph type="title"/>
          </p:nvPr>
        </p:nvSpPr>
        <p:spPr/>
        <p:txBody>
          <a:bodyPr/>
          <a:lstStyle/>
          <a:p>
            <a:r>
              <a:rPr lang="is-IS" dirty="0" err="1"/>
              <a:t>After</a:t>
            </a:r>
            <a:r>
              <a:rPr lang="is-IS" dirty="0"/>
              <a:t>-</a:t>
            </a:r>
            <a:r>
              <a:rPr lang="is-IS" dirty="0" err="1"/>
              <a:t>School</a:t>
            </a:r>
            <a:r>
              <a:rPr lang="is-IS" dirty="0"/>
              <a:t> </a:t>
            </a:r>
            <a:r>
              <a:rPr lang="is-IS" dirty="0" err="1"/>
              <a:t>Programs</a:t>
            </a:r>
            <a:r>
              <a:rPr lang="is-IS" dirty="0"/>
              <a:t>, </a:t>
            </a:r>
            <a:r>
              <a:rPr lang="is-IS" dirty="0" err="1"/>
              <a:t>Youth</a:t>
            </a:r>
            <a:r>
              <a:rPr lang="is-IS" dirty="0"/>
              <a:t> </a:t>
            </a:r>
            <a:r>
              <a:rPr lang="is-IS" dirty="0" err="1"/>
              <a:t>Centers</a:t>
            </a:r>
            <a:r>
              <a:rPr lang="is-IS" dirty="0"/>
              <a:t> </a:t>
            </a:r>
            <a:r>
              <a:rPr lang="is-IS" dirty="0" smtClean="0"/>
              <a:t/>
            </a:r>
            <a:br>
              <a:rPr lang="is-IS" dirty="0" smtClean="0"/>
            </a:br>
            <a:r>
              <a:rPr lang="is-IS" dirty="0" err="1" smtClean="0"/>
              <a:t>and</a:t>
            </a:r>
            <a:r>
              <a:rPr lang="is-IS" dirty="0" smtClean="0"/>
              <a:t> </a:t>
            </a:r>
            <a:r>
              <a:rPr lang="is-IS" dirty="0" err="1"/>
              <a:t>Summer</a:t>
            </a:r>
            <a:r>
              <a:rPr lang="is-IS" dirty="0"/>
              <a:t> </a:t>
            </a:r>
            <a:r>
              <a:rPr lang="is-IS" dirty="0" err="1"/>
              <a:t>Activites</a:t>
            </a:r>
            <a:endParaRPr lang="is-IS" dirty="0"/>
          </a:p>
        </p:txBody>
      </p:sp>
      <p:sp>
        <p:nvSpPr>
          <p:cNvPr id="4" name="Content Placeholder 2"/>
          <p:cNvSpPr>
            <a:spLocks noGrp="1"/>
          </p:cNvSpPr>
          <p:nvPr>
            <p:ph idx="4294967295"/>
          </p:nvPr>
        </p:nvSpPr>
        <p:spPr>
          <a:xfrm>
            <a:off x="755576" y="1412776"/>
            <a:ext cx="5184576" cy="3993307"/>
          </a:xfrm>
          <a:prstGeom prst="rect">
            <a:avLst/>
          </a:prstGeom>
        </p:spPr>
        <p:txBody>
          <a:bodyPr>
            <a:normAutofit lnSpcReduction="10000"/>
          </a:bodyPr>
          <a:lstStyle/>
          <a:p>
            <a:pPr lvl="0"/>
            <a:r>
              <a:rPr lang="en-US" dirty="0" smtClean="0"/>
              <a:t>5 Community Centers</a:t>
            </a:r>
          </a:p>
          <a:p>
            <a:pPr lvl="0"/>
            <a:r>
              <a:rPr lang="en-US" dirty="0" smtClean="0"/>
              <a:t>39 </a:t>
            </a:r>
            <a:r>
              <a:rPr lang="en-US" dirty="0" smtClean="0"/>
              <a:t>afterschool </a:t>
            </a:r>
            <a:r>
              <a:rPr lang="en-US" dirty="0"/>
              <a:t>programs and 4</a:t>
            </a:r>
            <a:r>
              <a:rPr lang="en-US" dirty="0" smtClean="0"/>
              <a:t> </a:t>
            </a:r>
            <a:r>
              <a:rPr lang="en-US" dirty="0"/>
              <a:t>leisure </a:t>
            </a:r>
            <a:r>
              <a:rPr lang="en-US" dirty="0" smtClean="0"/>
              <a:t>clubs</a:t>
            </a:r>
          </a:p>
          <a:p>
            <a:pPr lvl="1"/>
            <a:r>
              <a:rPr lang="en-US" dirty="0" smtClean="0"/>
              <a:t>4.600 children 6 to 9 years </a:t>
            </a:r>
          </a:p>
          <a:p>
            <a:r>
              <a:rPr lang="en-US" dirty="0" smtClean="0"/>
              <a:t>21 </a:t>
            </a:r>
            <a:r>
              <a:rPr lang="en-US" dirty="0"/>
              <a:t>youth centers </a:t>
            </a:r>
            <a:endParaRPr lang="en-US" dirty="0" smtClean="0"/>
          </a:p>
          <a:p>
            <a:pPr lvl="1"/>
            <a:r>
              <a:rPr lang="en-US" dirty="0" smtClean="0"/>
              <a:t>120.000 </a:t>
            </a:r>
            <a:r>
              <a:rPr lang="en-US" dirty="0"/>
              <a:t>attendances </a:t>
            </a:r>
            <a:r>
              <a:rPr lang="en-US" dirty="0" smtClean="0"/>
              <a:t>yearly</a:t>
            </a:r>
          </a:p>
          <a:p>
            <a:r>
              <a:rPr lang="is-IS" dirty="0" err="1" smtClean="0"/>
              <a:t>Variety</a:t>
            </a:r>
            <a:r>
              <a:rPr lang="is-IS" dirty="0" smtClean="0"/>
              <a:t> of </a:t>
            </a:r>
            <a:r>
              <a:rPr lang="is-IS" dirty="0" err="1" smtClean="0"/>
              <a:t>Summer</a:t>
            </a:r>
            <a:r>
              <a:rPr lang="is-IS" dirty="0" smtClean="0"/>
              <a:t> </a:t>
            </a:r>
            <a:r>
              <a:rPr lang="is-IS" dirty="0" err="1" smtClean="0"/>
              <a:t>Activites</a:t>
            </a:r>
            <a:r>
              <a:rPr lang="is-IS" dirty="0" smtClean="0"/>
              <a:t> for </a:t>
            </a:r>
            <a:r>
              <a:rPr lang="is-IS" dirty="0" err="1" smtClean="0"/>
              <a:t>children</a:t>
            </a:r>
            <a:r>
              <a:rPr lang="is-IS" dirty="0" smtClean="0"/>
              <a:t> </a:t>
            </a:r>
            <a:r>
              <a:rPr lang="is-IS" dirty="0" err="1" smtClean="0"/>
              <a:t>and</a:t>
            </a:r>
            <a:r>
              <a:rPr lang="is-IS" dirty="0" smtClean="0"/>
              <a:t> </a:t>
            </a:r>
            <a:r>
              <a:rPr lang="is-IS" dirty="0" err="1" smtClean="0"/>
              <a:t>youth</a:t>
            </a:r>
            <a:endParaRPr lang="is-IS" dirty="0"/>
          </a:p>
          <a:p>
            <a:endParaRPr lang="is-IS" dirty="0"/>
          </a:p>
        </p:txBody>
      </p:sp>
      <p:pic>
        <p:nvPicPr>
          <p:cNvPr id="5"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2885" r="16767"/>
          <a:stretch/>
        </p:blipFill>
        <p:spPr>
          <a:xfrm>
            <a:off x="5940152" y="1484784"/>
            <a:ext cx="2437749" cy="36313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7327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ill 2"/>
          <p:cNvSpPr>
            <a:spLocks noGrp="1"/>
          </p:cNvSpPr>
          <p:nvPr>
            <p:ph type="title"/>
          </p:nvPr>
        </p:nvSpPr>
        <p:spPr/>
        <p:txBody>
          <a:bodyPr/>
          <a:lstStyle/>
          <a:p>
            <a:r>
              <a:rPr lang="is-IS" dirty="0" err="1" smtClean="0"/>
              <a:t>Employees</a:t>
            </a:r>
            <a:r>
              <a:rPr lang="is-IS" dirty="0" smtClean="0"/>
              <a:t> - </a:t>
            </a:r>
            <a:r>
              <a:rPr lang="is-IS" dirty="0" err="1" smtClean="0"/>
              <a:t>Gender</a:t>
            </a:r>
            <a:r>
              <a:rPr lang="is-IS" dirty="0" smtClean="0"/>
              <a:t> </a:t>
            </a:r>
            <a:r>
              <a:rPr lang="is-IS" dirty="0" err="1" smtClean="0"/>
              <a:t>Ratio</a:t>
            </a:r>
            <a:endParaRPr lang="is-IS" dirty="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61"/>
          <a:stretch/>
        </p:blipFill>
        <p:spPr bwMode="auto">
          <a:xfrm>
            <a:off x="0" y="1817436"/>
            <a:ext cx="2975408" cy="269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arammi 3"/>
          <p:cNvSpPr txBox="1"/>
          <p:nvPr/>
        </p:nvSpPr>
        <p:spPr>
          <a:xfrm>
            <a:off x="683568" y="4715852"/>
            <a:ext cx="1584176" cy="369332"/>
          </a:xfrm>
          <a:prstGeom prst="rect">
            <a:avLst/>
          </a:prstGeom>
          <a:noFill/>
        </p:spPr>
        <p:txBody>
          <a:bodyPr wrap="square" rtlCol="0">
            <a:spAutoFit/>
          </a:bodyPr>
          <a:lstStyle/>
          <a:p>
            <a:pPr algn="ctr"/>
            <a:r>
              <a:rPr lang="is-IS" b="1" dirty="0" err="1" smtClean="0"/>
              <a:t>Preschools</a:t>
            </a:r>
            <a:endParaRPr lang="is-IS" b="1"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1844824"/>
            <a:ext cx="3324785" cy="2729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arammi 7"/>
          <p:cNvSpPr txBox="1"/>
          <p:nvPr/>
        </p:nvSpPr>
        <p:spPr>
          <a:xfrm>
            <a:off x="3868974" y="4737498"/>
            <a:ext cx="1584176" cy="646331"/>
          </a:xfrm>
          <a:prstGeom prst="rect">
            <a:avLst/>
          </a:prstGeom>
          <a:noFill/>
        </p:spPr>
        <p:txBody>
          <a:bodyPr wrap="square" rtlCol="0">
            <a:spAutoFit/>
          </a:bodyPr>
          <a:lstStyle/>
          <a:p>
            <a:pPr algn="ctr"/>
            <a:r>
              <a:rPr lang="is-IS" b="1" dirty="0" err="1" smtClean="0"/>
              <a:t>Compulsory</a:t>
            </a:r>
            <a:r>
              <a:rPr lang="is-IS" b="1" dirty="0" smtClean="0"/>
              <a:t/>
            </a:r>
            <a:br>
              <a:rPr lang="is-IS" b="1" dirty="0" smtClean="0"/>
            </a:br>
            <a:r>
              <a:rPr lang="is-IS" b="1" dirty="0" err="1" smtClean="0"/>
              <a:t>schools</a:t>
            </a:r>
            <a:endParaRPr lang="is-IS" b="1" dirty="0"/>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1826404"/>
            <a:ext cx="2843808" cy="2684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arammi 9"/>
          <p:cNvSpPr txBox="1"/>
          <p:nvPr/>
        </p:nvSpPr>
        <p:spPr>
          <a:xfrm>
            <a:off x="6930008" y="4633625"/>
            <a:ext cx="1584176" cy="369332"/>
          </a:xfrm>
          <a:prstGeom prst="rect">
            <a:avLst/>
          </a:prstGeom>
          <a:noFill/>
        </p:spPr>
        <p:txBody>
          <a:bodyPr wrap="square" rtlCol="0">
            <a:spAutoFit/>
          </a:bodyPr>
          <a:lstStyle/>
          <a:p>
            <a:pPr algn="ctr"/>
            <a:r>
              <a:rPr lang="is-IS" b="1" dirty="0" err="1" smtClean="0"/>
              <a:t>Youth</a:t>
            </a:r>
            <a:r>
              <a:rPr lang="is-IS" b="1" dirty="0" smtClean="0"/>
              <a:t> </a:t>
            </a:r>
            <a:r>
              <a:rPr lang="is-IS" b="1" dirty="0" err="1" smtClean="0"/>
              <a:t>work</a:t>
            </a:r>
            <a:endParaRPr lang="is-IS" b="1" dirty="0"/>
          </a:p>
        </p:txBody>
      </p:sp>
    </p:spTree>
    <p:extLst>
      <p:ext uri="{BB962C8B-B14F-4D97-AF65-F5344CB8AC3E}">
        <p14:creationId xmlns:p14="http://schemas.microsoft.com/office/powerpoint/2010/main" val="1662466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ill 2"/>
          <p:cNvSpPr>
            <a:spLocks noGrp="1"/>
          </p:cNvSpPr>
          <p:nvPr>
            <p:ph type="title"/>
          </p:nvPr>
        </p:nvSpPr>
        <p:spPr/>
        <p:txBody>
          <a:bodyPr>
            <a:normAutofit/>
          </a:bodyPr>
          <a:lstStyle/>
          <a:p>
            <a:r>
              <a:rPr lang="en-US" altLang="is-IS" dirty="0"/>
              <a:t>Our leisure core values</a:t>
            </a:r>
            <a:endParaRPr lang="is-IS" dirty="0"/>
          </a:p>
        </p:txBody>
      </p:sp>
      <p:sp>
        <p:nvSpPr>
          <p:cNvPr id="4" name="Content Placeholder 5"/>
          <p:cNvSpPr>
            <a:spLocks noGrp="1"/>
          </p:cNvSpPr>
          <p:nvPr>
            <p:ph idx="1"/>
          </p:nvPr>
        </p:nvSpPr>
        <p:spPr/>
        <p:txBody>
          <a:bodyPr/>
          <a:lstStyle/>
          <a:p>
            <a:r>
              <a:rPr lang="is-IS" altLang="is-IS" dirty="0" err="1" smtClean="0"/>
              <a:t>Communication</a:t>
            </a:r>
            <a:r>
              <a:rPr lang="is-IS" altLang="is-IS" dirty="0" smtClean="0"/>
              <a:t> </a:t>
            </a:r>
            <a:r>
              <a:rPr lang="is-IS" altLang="is-IS" dirty="0" err="1" smtClean="0"/>
              <a:t>skills</a:t>
            </a:r>
            <a:endParaRPr lang="en-US" altLang="is-IS" dirty="0" smtClean="0"/>
          </a:p>
          <a:p>
            <a:r>
              <a:rPr lang="en-US" altLang="is-IS" dirty="0" smtClean="0"/>
              <a:t>Social skills </a:t>
            </a:r>
          </a:p>
          <a:p>
            <a:r>
              <a:rPr lang="en-US" altLang="is-IS" dirty="0" smtClean="0"/>
              <a:t>Self-image</a:t>
            </a:r>
          </a:p>
          <a:p>
            <a:r>
              <a:rPr lang="en-US" altLang="is-IS" dirty="0" smtClean="0"/>
              <a:t>Social engagement</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9937" y="1412776"/>
            <a:ext cx="4564063"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990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12251</TotalTime>
  <Words>1042</Words>
  <Application>Microsoft Office PowerPoint</Application>
  <PresentationFormat>Sýnt á skjá (4:3)</PresentationFormat>
  <Paragraphs>148</Paragraphs>
  <Slides>27</Slides>
  <Notes>9</Notes>
  <HiddenSlides>0</HiddenSlides>
  <MMClips>0</MMClips>
  <ScaleCrop>false</ScaleCrop>
  <HeadingPairs>
    <vt:vector size="6" baseType="variant">
      <vt:variant>
        <vt:lpstr>Notaðar leturgerðir</vt:lpstr>
      </vt:variant>
      <vt:variant>
        <vt:i4>2</vt:i4>
      </vt:variant>
      <vt:variant>
        <vt:lpstr>Þema</vt:lpstr>
      </vt:variant>
      <vt:variant>
        <vt:i4>1</vt:i4>
      </vt:variant>
      <vt:variant>
        <vt:lpstr>Skyggnutitlar</vt:lpstr>
      </vt:variant>
      <vt:variant>
        <vt:i4>27</vt:i4>
      </vt:variant>
    </vt:vector>
  </HeadingPairs>
  <TitlesOfParts>
    <vt:vector size="30" baseType="lpstr">
      <vt:lpstr>Arial</vt:lpstr>
      <vt:lpstr>Calibri</vt:lpstr>
      <vt:lpstr>Office Theme</vt:lpstr>
      <vt:lpstr>City of Reykjavik  Department of Education and Youth</vt:lpstr>
      <vt:lpstr>PowerPoint-kynning</vt:lpstr>
      <vt:lpstr>PowerPoint-kynning</vt:lpstr>
      <vt:lpstr>Department of Education and Youth</vt:lpstr>
      <vt:lpstr>Preschools and Compulsory Schools</vt:lpstr>
      <vt:lpstr>School Bands, Music Shools  and Adult Education</vt:lpstr>
      <vt:lpstr>After-School Programs, Youth Centers  and Summer Activites</vt:lpstr>
      <vt:lpstr>Employees - Gender Ratio</vt:lpstr>
      <vt:lpstr>Our leisure core values</vt:lpstr>
      <vt:lpstr>Guiding lights of Youth and Leisure</vt:lpstr>
      <vt:lpstr>PowerPoint-kynning</vt:lpstr>
      <vt:lpstr>Leisure center:</vt:lpstr>
      <vt:lpstr>Afterschool programs in Reykjavik</vt:lpstr>
      <vt:lpstr>Price parents pay for afterschool program iskr -&gt; skr</vt:lpstr>
      <vt:lpstr>Guiding principles in leisure activities (6-16 years)</vt:lpstr>
      <vt:lpstr>Youth club´s</vt:lpstr>
      <vt:lpstr>Youth club´s Democracy</vt:lpstr>
      <vt:lpstr>Youth and Leisure in Reykjavik</vt:lpstr>
      <vt:lpstr>Cooperation with sport clubs and organisations</vt:lpstr>
      <vt:lpstr>The proportion of children and adolescents in leisure activities in  Reykjavik by year and age</vt:lpstr>
      <vt:lpstr>PowerPoint-kynning</vt:lpstr>
      <vt:lpstr>Percentage of 10th grade students in Reykjavik schools,   smoking daily (dark blue line) , beeing drunk (green line)  the last 30 days and used  narcotics once or more in their lifetime  ( red line hassish and blue mariuana/kanabish)- 1997-2017 </vt:lpstr>
      <vt:lpstr>Children and Youth in Reykjavik  Achieve Success</vt:lpstr>
      <vt:lpstr>The objective in compulory education regarding prevention against drugs and abuse</vt:lpstr>
      <vt:lpstr>Börnin í borginni/Children in the City</vt:lpstr>
      <vt:lpstr>Research and cooperation - the whole community! Protective factors</vt:lpstr>
      <vt:lpstr>PowerPoint-kynning</vt:lpstr>
    </vt:vector>
  </TitlesOfParts>
  <Company>UTM - Reykjavík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Skóla- og frístundasvið Reykjavíkurborgar</dc:title>
  <dc:creator>user</dc:creator>
  <cp:lastModifiedBy>Soffía Pálsdóttir</cp:lastModifiedBy>
  <cp:revision>179</cp:revision>
  <cp:lastPrinted>2017-10-13T11:22:10Z</cp:lastPrinted>
  <dcterms:created xsi:type="dcterms:W3CDTF">2011-09-11T20:12:25Z</dcterms:created>
  <dcterms:modified xsi:type="dcterms:W3CDTF">2018-03-19T21:34:18Z</dcterms:modified>
</cp:coreProperties>
</file>